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verpass"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216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txBody>
          <a:bodyPr/>
          <a:lstStyle/>
          <a:p>
            <a:endParaRPr lang="en-GB"/>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73737"/>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AI Safety System: Intelligent Critical Event Detection</a:t>
            </a:r>
            <a:endParaRPr lang="en-US" sz="4400" dirty="0"/>
          </a:p>
        </p:txBody>
      </p:sp>
      <p:sp>
        <p:nvSpPr>
          <p:cNvPr id="4" name="Text 1"/>
          <p:cNvSpPr/>
          <p:nvPr/>
        </p:nvSpPr>
        <p:spPr>
          <a:xfrm>
            <a:off x="837724" y="4040743"/>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This project introduces an AI-powered safety system designed to automatically detect critical events using advanced audio and visual analysis. By leveraging sophisticated machine learning models, the system significantly enhances situational awareness and enables faster, more efficient responses to emergencies.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673298"/>
            <a:ext cx="6826448"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Conclusion &amp; Applications</a:t>
            </a:r>
            <a:endParaRPr lang="en-US" sz="4400" dirty="0"/>
          </a:p>
        </p:txBody>
      </p:sp>
      <p:sp>
        <p:nvSpPr>
          <p:cNvPr id="4" name="Text 1"/>
          <p:cNvSpPr/>
          <p:nvPr/>
        </p:nvSpPr>
        <p:spPr>
          <a:xfrm>
            <a:off x="6324124" y="1736288"/>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This AI Safety System effectively combines classical and machine learning models for automated critical event detection. By integrating audio and visual data, the system significantly enhances safety, minimises human error, and provides real-time, actionable alerts, offering a reliable alternative to traditional surveillance.</a:t>
            </a:r>
            <a:endParaRPr lang="en-US" sz="1850" dirty="0"/>
          </a:p>
        </p:txBody>
      </p:sp>
      <p:sp>
        <p:nvSpPr>
          <p:cNvPr id="5" name="Text 2"/>
          <p:cNvSpPr/>
          <p:nvPr/>
        </p:nvSpPr>
        <p:spPr>
          <a:xfrm>
            <a:off x="6324124" y="4010382"/>
            <a:ext cx="3379470" cy="422315"/>
          </a:xfrm>
          <a:prstGeom prst="rect">
            <a:avLst/>
          </a:prstGeom>
          <a:noFill/>
          <a:ln/>
        </p:spPr>
        <p:txBody>
          <a:bodyPr wrap="none" lIns="0" tIns="0" rIns="0" bIns="0" rtlCol="0" anchor="t"/>
          <a:lstStyle/>
          <a:p>
            <a:pPr marL="0" indent="0" algn="l">
              <a:lnSpc>
                <a:spcPts val="3300"/>
              </a:lnSpc>
              <a:buNone/>
            </a:pPr>
            <a:r>
              <a:rPr lang="en-US" sz="2650" b="1" dirty="0">
                <a:solidFill>
                  <a:srgbClr val="FFFFFF"/>
                </a:solidFill>
                <a:latin typeface="Overpass Bold" pitchFamily="34" charset="0"/>
                <a:ea typeface="Overpass Bold" pitchFamily="34" charset="-122"/>
                <a:cs typeface="Overpass Bold" pitchFamily="34" charset="-120"/>
              </a:rPr>
              <a:t>Key Applications:</a:t>
            </a:r>
            <a:endParaRPr lang="en-US" sz="2650" dirty="0"/>
          </a:p>
        </p:txBody>
      </p:sp>
      <p:sp>
        <p:nvSpPr>
          <p:cNvPr id="6" name="Text 3"/>
          <p:cNvSpPr/>
          <p:nvPr/>
        </p:nvSpPr>
        <p:spPr>
          <a:xfrm>
            <a:off x="6324124" y="5007054"/>
            <a:ext cx="34423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Campuses and Educational Institutions</a:t>
            </a:r>
            <a:endParaRPr lang="en-US" sz="1850" dirty="0"/>
          </a:p>
        </p:txBody>
      </p:sp>
      <p:sp>
        <p:nvSpPr>
          <p:cNvPr id="7" name="Text 4"/>
          <p:cNvSpPr/>
          <p:nvPr/>
        </p:nvSpPr>
        <p:spPr>
          <a:xfrm>
            <a:off x="6324124" y="5856803"/>
            <a:ext cx="34423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Hospitals and Healthcare Facilities</a:t>
            </a:r>
            <a:endParaRPr lang="en-US" sz="1850" dirty="0"/>
          </a:p>
        </p:txBody>
      </p:sp>
      <p:sp>
        <p:nvSpPr>
          <p:cNvPr id="8" name="Text 5"/>
          <p:cNvSpPr/>
          <p:nvPr/>
        </p:nvSpPr>
        <p:spPr>
          <a:xfrm>
            <a:off x="6324124" y="6706553"/>
            <a:ext cx="34423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Factories and Industrial Sites</a:t>
            </a:r>
            <a:endParaRPr lang="en-US" sz="1850" dirty="0"/>
          </a:p>
        </p:txBody>
      </p:sp>
      <p:sp>
        <p:nvSpPr>
          <p:cNvPr id="9" name="Text 6"/>
          <p:cNvSpPr/>
          <p:nvPr/>
        </p:nvSpPr>
        <p:spPr>
          <a:xfrm>
            <a:off x="10357961" y="5007054"/>
            <a:ext cx="34423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Public Spaces and Transportation Hubs</a:t>
            </a:r>
            <a:endParaRPr lang="en-US" sz="1850" dirty="0"/>
          </a:p>
        </p:txBody>
      </p:sp>
      <p:sp>
        <p:nvSpPr>
          <p:cNvPr id="10" name="Text 7"/>
          <p:cNvSpPr/>
          <p:nvPr/>
        </p:nvSpPr>
        <p:spPr>
          <a:xfrm>
            <a:off x="10357961" y="5856803"/>
            <a:ext cx="34423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Advanced Surveillance Systems</a:t>
            </a:r>
            <a:endParaRPr lang="en-US" sz="1850" dirty="0"/>
          </a:p>
        </p:txBody>
      </p:sp>
      <p:sp>
        <p:nvSpPr>
          <p:cNvPr id="11" name="TextBox 10">
            <a:extLst>
              <a:ext uri="{FF2B5EF4-FFF2-40B4-BE49-F238E27FC236}">
                <a16:creationId xmlns:a16="http://schemas.microsoft.com/office/drawing/2014/main" id="{B2D2609B-23EE-B919-821E-2129A6D249C1}"/>
              </a:ext>
            </a:extLst>
          </p:cNvPr>
          <p:cNvSpPr txBox="1"/>
          <p:nvPr/>
        </p:nvSpPr>
        <p:spPr>
          <a:xfrm>
            <a:off x="12675590" y="7727795"/>
            <a:ext cx="1817649" cy="383024"/>
          </a:xfrm>
          <a:prstGeom prst="rect">
            <a:avLst/>
          </a:prstGeom>
          <a:solidFill>
            <a:srgbClr val="242121"/>
          </a:solidFill>
          <a:ln>
            <a:solidFill>
              <a:srgbClr val="242121"/>
            </a:solidFill>
          </a:ln>
        </p:spPr>
        <p:txBody>
          <a:bodyPr wrap="square" rtlCol="0">
            <a:spAutoFit/>
          </a:bodyPr>
          <a:lstStyle/>
          <a:p>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01203"/>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Team &amp; Supervision</a:t>
            </a:r>
            <a:endParaRPr lang="en-US" sz="4400" dirty="0"/>
          </a:p>
        </p:txBody>
      </p:sp>
      <p:sp>
        <p:nvSpPr>
          <p:cNvPr id="4" name="Text 1"/>
          <p:cNvSpPr/>
          <p:nvPr/>
        </p:nvSpPr>
        <p:spPr>
          <a:xfrm>
            <a:off x="6324124" y="330350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Project Team:</a:t>
            </a:r>
            <a:endParaRPr lang="en-US" sz="2200" dirty="0"/>
          </a:p>
        </p:txBody>
      </p:sp>
      <p:sp>
        <p:nvSpPr>
          <p:cNvPr id="5" name="Text 2"/>
          <p:cNvSpPr/>
          <p:nvPr/>
        </p:nvSpPr>
        <p:spPr>
          <a:xfrm>
            <a:off x="6324124" y="3894773"/>
            <a:ext cx="34423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Maya Anwar</a:t>
            </a:r>
            <a:endParaRPr lang="en-US" sz="1850" dirty="0"/>
          </a:p>
        </p:txBody>
      </p:sp>
      <p:sp>
        <p:nvSpPr>
          <p:cNvPr id="6" name="Text 3"/>
          <p:cNvSpPr/>
          <p:nvPr/>
        </p:nvSpPr>
        <p:spPr>
          <a:xfrm>
            <a:off x="6324124" y="4361498"/>
            <a:ext cx="34423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Nada Ibrahim</a:t>
            </a:r>
            <a:endParaRPr lang="en-US" sz="1850" dirty="0"/>
          </a:p>
        </p:txBody>
      </p:sp>
      <p:sp>
        <p:nvSpPr>
          <p:cNvPr id="7" name="Text 4"/>
          <p:cNvSpPr/>
          <p:nvPr/>
        </p:nvSpPr>
        <p:spPr>
          <a:xfrm>
            <a:off x="6324124" y="4828223"/>
            <a:ext cx="34423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Mohamed Montasser</a:t>
            </a:r>
            <a:endParaRPr lang="en-US" sz="1850" dirty="0"/>
          </a:p>
        </p:txBody>
      </p:sp>
      <p:sp>
        <p:nvSpPr>
          <p:cNvPr id="8" name="Text 5"/>
          <p:cNvSpPr/>
          <p:nvPr/>
        </p:nvSpPr>
        <p:spPr>
          <a:xfrm>
            <a:off x="6324124" y="5294948"/>
            <a:ext cx="34423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Youssef Barkat</a:t>
            </a:r>
            <a:endParaRPr lang="en-US" sz="1850" dirty="0"/>
          </a:p>
        </p:txBody>
      </p:sp>
      <p:sp>
        <p:nvSpPr>
          <p:cNvPr id="9" name="Text 6"/>
          <p:cNvSpPr/>
          <p:nvPr/>
        </p:nvSpPr>
        <p:spPr>
          <a:xfrm>
            <a:off x="6324124" y="5761673"/>
            <a:ext cx="34423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Mohamed Khaled</a:t>
            </a:r>
            <a:endParaRPr lang="en-US" sz="1850" dirty="0"/>
          </a:p>
        </p:txBody>
      </p:sp>
      <p:sp>
        <p:nvSpPr>
          <p:cNvPr id="10" name="Text 7"/>
          <p:cNvSpPr/>
          <p:nvPr/>
        </p:nvSpPr>
        <p:spPr>
          <a:xfrm>
            <a:off x="10357961" y="330350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Overpass Bold" pitchFamily="34" charset="0"/>
                <a:ea typeface="Overpass Bold" pitchFamily="34" charset="-122"/>
                <a:cs typeface="Overpass Bold" pitchFamily="34" charset="-120"/>
              </a:rPr>
              <a:t>Supervised By:</a:t>
            </a:r>
            <a:endParaRPr lang="en-US" sz="2200" dirty="0"/>
          </a:p>
        </p:txBody>
      </p:sp>
      <p:sp>
        <p:nvSpPr>
          <p:cNvPr id="11" name="Text 8"/>
          <p:cNvSpPr/>
          <p:nvPr/>
        </p:nvSpPr>
        <p:spPr>
          <a:xfrm>
            <a:off x="10357961" y="3894773"/>
            <a:ext cx="3442335"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Dr. Ghada Khoriba</a:t>
            </a:r>
            <a:endParaRPr lang="en-US" sz="1850" dirty="0"/>
          </a:p>
        </p:txBody>
      </p:sp>
      <p:sp>
        <p:nvSpPr>
          <p:cNvPr id="12" name="Text 9"/>
          <p:cNvSpPr/>
          <p:nvPr/>
        </p:nvSpPr>
        <p:spPr>
          <a:xfrm>
            <a:off x="10357961" y="4493181"/>
            <a:ext cx="3442335"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Machine Learning Course: AIS301</a:t>
            </a:r>
            <a:endParaRPr lang="en-US" sz="1850" dirty="0"/>
          </a:p>
        </p:txBody>
      </p:sp>
      <p:sp>
        <p:nvSpPr>
          <p:cNvPr id="13" name="TextBox 12">
            <a:extLst>
              <a:ext uri="{FF2B5EF4-FFF2-40B4-BE49-F238E27FC236}">
                <a16:creationId xmlns:a16="http://schemas.microsoft.com/office/drawing/2014/main" id="{40B73EE0-4E2E-6910-98D3-1A72DBE47C38}"/>
              </a:ext>
            </a:extLst>
          </p:cNvPr>
          <p:cNvSpPr txBox="1"/>
          <p:nvPr/>
        </p:nvSpPr>
        <p:spPr>
          <a:xfrm>
            <a:off x="12675590" y="7727795"/>
            <a:ext cx="1817649" cy="383024"/>
          </a:xfrm>
          <a:prstGeom prst="rect">
            <a:avLst/>
          </a:prstGeom>
          <a:solidFill>
            <a:srgbClr val="242121"/>
          </a:solidFill>
          <a:ln>
            <a:solidFill>
              <a:srgbClr val="242121"/>
            </a:solidFill>
          </a:ln>
        </p:spPr>
        <p:txBody>
          <a:bodyPr wrap="square" rtlCol="0">
            <a:spAutoFit/>
          </a:bodyPr>
          <a:lstStyle/>
          <a:p>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86853"/>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Abstract: Bridging the Surveillance Gap</a:t>
            </a:r>
            <a:endParaRPr lang="en-US" sz="4400" dirty="0"/>
          </a:p>
        </p:txBody>
      </p:sp>
      <p:sp>
        <p:nvSpPr>
          <p:cNvPr id="4" name="Text 1"/>
          <p:cNvSpPr/>
          <p:nvPr/>
        </p:nvSpPr>
        <p:spPr>
          <a:xfrm>
            <a:off x="6324124" y="3253859"/>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Traditional surveillance heavily relies on human operators, leading to potential delays or missed incidents due to fatigue and limitations. This AI safety system addresses these challenges by automating critical event detection through integrated audio and visual analysis.</a:t>
            </a:r>
            <a:endParaRPr lang="en-US" sz="1850" dirty="0"/>
          </a:p>
        </p:txBody>
      </p:sp>
      <p:sp>
        <p:nvSpPr>
          <p:cNvPr id="5" name="Text 2"/>
          <p:cNvSpPr/>
          <p:nvPr/>
        </p:nvSpPr>
        <p:spPr>
          <a:xfrm>
            <a:off x="6683097" y="5324356"/>
            <a:ext cx="7109579"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"By leveraging machine learning, our system enhances situational awareness, reduces reliance on human monitoring, and enables a significantly faster response to emergencies."</a:t>
            </a:r>
            <a:endParaRPr lang="en-US" sz="1850" dirty="0"/>
          </a:p>
        </p:txBody>
      </p:sp>
      <p:sp>
        <p:nvSpPr>
          <p:cNvPr id="6" name="Shape 3"/>
          <p:cNvSpPr/>
          <p:nvPr/>
        </p:nvSpPr>
        <p:spPr>
          <a:xfrm>
            <a:off x="6324124" y="5055156"/>
            <a:ext cx="30480" cy="1687473"/>
          </a:xfrm>
          <a:prstGeom prst="rect">
            <a:avLst/>
          </a:prstGeom>
          <a:solidFill>
            <a:srgbClr val="F20374"/>
          </a:solidFill>
          <a:ln/>
        </p:spPr>
        <p:txBody>
          <a:bodyPr/>
          <a:lstStyle/>
          <a:p>
            <a:endParaRPr lang="en-GB"/>
          </a:p>
        </p:txBody>
      </p:sp>
      <p:sp>
        <p:nvSpPr>
          <p:cNvPr id="7" name="TextBox 6">
            <a:extLst>
              <a:ext uri="{FF2B5EF4-FFF2-40B4-BE49-F238E27FC236}">
                <a16:creationId xmlns:a16="http://schemas.microsoft.com/office/drawing/2014/main" id="{B72361F9-D2D1-3FDC-58B0-F9314123CC2F}"/>
              </a:ext>
            </a:extLst>
          </p:cNvPr>
          <p:cNvSpPr txBox="1"/>
          <p:nvPr/>
        </p:nvSpPr>
        <p:spPr>
          <a:xfrm>
            <a:off x="12675590" y="7727795"/>
            <a:ext cx="1817649" cy="383024"/>
          </a:xfrm>
          <a:prstGeom prst="rect">
            <a:avLst/>
          </a:prstGeom>
          <a:solidFill>
            <a:srgbClr val="242121"/>
          </a:solidFill>
          <a:ln>
            <a:solidFill>
              <a:srgbClr val="242121"/>
            </a:solidFill>
          </a:ln>
        </p:spPr>
        <p:txBody>
          <a:bodyPr wrap="square" rtlCol="0">
            <a:spAutoFit/>
          </a:bodyPr>
          <a:lstStyle/>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373029"/>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Introduction: The Need for Intelligent Safety</a:t>
            </a:r>
            <a:endParaRPr lang="en-US" sz="4400" dirty="0"/>
          </a:p>
        </p:txBody>
      </p:sp>
      <p:sp>
        <p:nvSpPr>
          <p:cNvPr id="4" name="Text 1"/>
          <p:cNvSpPr/>
          <p:nvPr/>
        </p:nvSpPr>
        <p:spPr>
          <a:xfrm>
            <a:off x="6324124" y="3140035"/>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The growing demand for intelligent safety systems has accelerated the adoption of machine learning for automated monitoring. The AI Safety System aims to improve situational awareness by detecting abnormal or dangerous events with minimal human intervention, thereby enhancing overall security and response capabilities.</a:t>
            </a:r>
            <a:endParaRPr lang="en-US" sz="1850" dirty="0"/>
          </a:p>
        </p:txBody>
      </p:sp>
      <p:sp>
        <p:nvSpPr>
          <p:cNvPr id="5" name="Text 2"/>
          <p:cNvSpPr/>
          <p:nvPr/>
        </p:nvSpPr>
        <p:spPr>
          <a:xfrm>
            <a:off x="6324124" y="5324356"/>
            <a:ext cx="7468553" cy="1532096"/>
          </a:xfrm>
          <a:prstGeom prst="rect">
            <a:avLst/>
          </a:prstGeom>
          <a:noFill/>
          <a:ln/>
        </p:spPr>
        <p:txBody>
          <a:bodyPr wrap="square" lIns="0" tIns="0" rIns="0" bIns="0" rtlCol="0" anchor="t"/>
          <a:lstStyle/>
          <a:p>
            <a:pPr marL="0" indent="0" algn="l">
              <a:lnSpc>
                <a:spcPts val="3000"/>
              </a:lnSpc>
              <a:buNone/>
            </a:pPr>
            <a:r>
              <a:rPr lang="en-US" sz="1850" b="1" dirty="0">
                <a:solidFill>
                  <a:srgbClr val="F20374"/>
                </a:solidFill>
                <a:latin typeface="Overpass" pitchFamily="34" charset="0"/>
                <a:ea typeface="Overpass" pitchFamily="34" charset="-122"/>
                <a:cs typeface="Overpass" pitchFamily="34" charset="-120"/>
              </a:rPr>
              <a:t>Problem Statement:</a:t>
            </a:r>
            <a:r>
              <a:rPr lang="en-US" sz="1850" dirty="0">
                <a:solidFill>
                  <a:srgbClr val="E5E0DF"/>
                </a:solidFill>
                <a:latin typeface="Overpass" pitchFamily="34" charset="0"/>
                <a:ea typeface="Overpass" pitchFamily="34" charset="-122"/>
                <a:cs typeface="Overpass" pitchFamily="34" charset="-120"/>
              </a:rPr>
              <a:t> Human-based surveillance systems often suffer from fatigue, slow response times, and limited scalability. There is a critical need for an automated, real-time solution capable of accurately detecting critical events.</a:t>
            </a:r>
            <a:endParaRPr lang="en-US" sz="1850" dirty="0"/>
          </a:p>
        </p:txBody>
      </p:sp>
      <p:sp>
        <p:nvSpPr>
          <p:cNvPr id="6" name="TextBox 5">
            <a:extLst>
              <a:ext uri="{FF2B5EF4-FFF2-40B4-BE49-F238E27FC236}">
                <a16:creationId xmlns:a16="http://schemas.microsoft.com/office/drawing/2014/main" id="{443F003B-9DFB-2ED0-5FFB-E0D598C04DAE}"/>
              </a:ext>
            </a:extLst>
          </p:cNvPr>
          <p:cNvSpPr txBox="1"/>
          <p:nvPr/>
        </p:nvSpPr>
        <p:spPr>
          <a:xfrm>
            <a:off x="12675590" y="7739370"/>
            <a:ext cx="1817649" cy="383024"/>
          </a:xfrm>
          <a:prstGeom prst="rect">
            <a:avLst/>
          </a:prstGeom>
          <a:solidFill>
            <a:srgbClr val="242121"/>
          </a:solidFill>
          <a:ln>
            <a:solidFill>
              <a:srgbClr val="242121"/>
            </a:solidFill>
          </a:ln>
        </p:spPr>
        <p:txBody>
          <a:bodyPr wrap="square" rtlCol="0">
            <a:spAutoFit/>
          </a:bodyPr>
          <a:lstStyle/>
          <a:p>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1261" y="691991"/>
            <a:ext cx="3773210" cy="471607"/>
          </a:xfrm>
          <a:prstGeom prst="rect">
            <a:avLst/>
          </a:prstGeom>
          <a:noFill/>
          <a:ln/>
        </p:spPr>
        <p:txBody>
          <a:bodyPr wrap="none" lIns="0" tIns="0" rIns="0" bIns="0" rtlCol="0" anchor="t"/>
          <a:lstStyle/>
          <a:p>
            <a:pPr marL="0" indent="0" algn="l">
              <a:lnSpc>
                <a:spcPts val="3700"/>
              </a:lnSpc>
              <a:buNone/>
            </a:pPr>
            <a:r>
              <a:rPr lang="en-US" sz="2950" b="1" dirty="0">
                <a:solidFill>
                  <a:srgbClr val="FFFFFF"/>
                </a:solidFill>
                <a:latin typeface="Overpass Bold" pitchFamily="34" charset="0"/>
                <a:ea typeface="Overpass Bold" pitchFamily="34" charset="-122"/>
                <a:cs typeface="Overpass Bold" pitchFamily="34" charset="-120"/>
              </a:rPr>
              <a:t>Key Objectives</a:t>
            </a:r>
            <a:endParaRPr lang="en-US" sz="2950" dirty="0"/>
          </a:p>
        </p:txBody>
      </p:sp>
      <p:sp>
        <p:nvSpPr>
          <p:cNvPr id="4" name="Shape 1"/>
          <p:cNvSpPr/>
          <p:nvPr/>
        </p:nvSpPr>
        <p:spPr>
          <a:xfrm>
            <a:off x="561261" y="1644610"/>
            <a:ext cx="8021479" cy="1172647"/>
          </a:xfrm>
          <a:prstGeom prst="roundRect">
            <a:avLst>
              <a:gd name="adj" fmla="val 9357"/>
            </a:avLst>
          </a:prstGeom>
          <a:solidFill>
            <a:srgbClr val="252222">
              <a:alpha val="95000"/>
            </a:srgbClr>
          </a:solidFill>
          <a:ln/>
        </p:spPr>
        <p:txBody>
          <a:bodyPr/>
          <a:lstStyle/>
          <a:p>
            <a:endParaRPr lang="en-GB"/>
          </a:p>
        </p:txBody>
      </p:sp>
      <p:sp>
        <p:nvSpPr>
          <p:cNvPr id="5" name="Shape 2"/>
          <p:cNvSpPr/>
          <p:nvPr/>
        </p:nvSpPr>
        <p:spPr>
          <a:xfrm>
            <a:off x="561261" y="1621750"/>
            <a:ext cx="8021479" cy="91440"/>
          </a:xfrm>
          <a:prstGeom prst="roundRect">
            <a:avLst>
              <a:gd name="adj" fmla="val 73658"/>
            </a:avLst>
          </a:prstGeom>
          <a:solidFill>
            <a:srgbClr val="F20374"/>
          </a:solidFill>
          <a:ln/>
        </p:spPr>
        <p:txBody>
          <a:bodyPr/>
          <a:lstStyle/>
          <a:p>
            <a:endParaRPr lang="en-GB"/>
          </a:p>
        </p:txBody>
      </p:sp>
      <p:sp>
        <p:nvSpPr>
          <p:cNvPr id="6" name="Shape 3"/>
          <p:cNvSpPr/>
          <p:nvPr/>
        </p:nvSpPr>
        <p:spPr>
          <a:xfrm>
            <a:off x="4331494" y="1404104"/>
            <a:ext cx="481012" cy="481013"/>
          </a:xfrm>
          <a:prstGeom prst="roundRect">
            <a:avLst>
              <a:gd name="adj" fmla="val 190099"/>
            </a:avLst>
          </a:prstGeom>
          <a:solidFill>
            <a:srgbClr val="F20374"/>
          </a:solidFill>
          <a:ln/>
        </p:spPr>
        <p:txBody>
          <a:bodyPr/>
          <a:lstStyle/>
          <a:p>
            <a:endParaRPr lang="en-GB"/>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5798" y="1548408"/>
            <a:ext cx="192405" cy="192405"/>
          </a:xfrm>
          <a:prstGeom prst="rect">
            <a:avLst/>
          </a:prstGeom>
        </p:spPr>
      </p:pic>
      <p:sp>
        <p:nvSpPr>
          <p:cNvPr id="8" name="Text 4"/>
          <p:cNvSpPr/>
          <p:nvPr/>
        </p:nvSpPr>
        <p:spPr>
          <a:xfrm>
            <a:off x="744379" y="2045494"/>
            <a:ext cx="2435066" cy="235863"/>
          </a:xfrm>
          <a:prstGeom prst="rect">
            <a:avLst/>
          </a:prstGeom>
          <a:noFill/>
          <a:ln/>
        </p:spPr>
        <p:txBody>
          <a:bodyPr wrap="none" lIns="0" tIns="0" rIns="0" bIns="0" rtlCol="0" anchor="t"/>
          <a:lstStyle/>
          <a:p>
            <a:pPr marL="0" indent="0" algn="l">
              <a:lnSpc>
                <a:spcPts val="1850"/>
              </a:lnSpc>
              <a:buNone/>
            </a:pPr>
            <a:r>
              <a:rPr lang="en-US" sz="1450" b="1" dirty="0">
                <a:solidFill>
                  <a:srgbClr val="E5E0DF"/>
                </a:solidFill>
                <a:latin typeface="Overpass Bold" pitchFamily="34" charset="0"/>
                <a:ea typeface="Overpass Bold" pitchFamily="34" charset="-122"/>
                <a:cs typeface="Overpass Bold" pitchFamily="34" charset="-120"/>
              </a:rPr>
              <a:t>Automated Event Detection</a:t>
            </a:r>
            <a:endParaRPr lang="en-US" sz="1450" dirty="0"/>
          </a:p>
        </p:txBody>
      </p:sp>
      <p:sp>
        <p:nvSpPr>
          <p:cNvPr id="9" name="Text 5"/>
          <p:cNvSpPr/>
          <p:nvPr/>
        </p:nvSpPr>
        <p:spPr>
          <a:xfrm>
            <a:off x="744379" y="2377559"/>
            <a:ext cx="7655242" cy="256580"/>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Overpass" pitchFamily="34" charset="0"/>
                <a:ea typeface="Overpass" pitchFamily="34" charset="-122"/>
                <a:cs typeface="Overpass" pitchFamily="34" charset="-120"/>
              </a:rPr>
              <a:t>To automatically detect critical and abnormal events, reducing the need for constant human vigilance.</a:t>
            </a:r>
            <a:endParaRPr lang="en-US" sz="1250" dirty="0"/>
          </a:p>
        </p:txBody>
      </p:sp>
      <p:sp>
        <p:nvSpPr>
          <p:cNvPr id="10" name="Shape 6"/>
          <p:cNvSpPr/>
          <p:nvPr/>
        </p:nvSpPr>
        <p:spPr>
          <a:xfrm>
            <a:off x="561261" y="3218021"/>
            <a:ext cx="8021479" cy="1172647"/>
          </a:xfrm>
          <a:prstGeom prst="roundRect">
            <a:avLst>
              <a:gd name="adj" fmla="val 9357"/>
            </a:avLst>
          </a:prstGeom>
          <a:solidFill>
            <a:srgbClr val="252222">
              <a:alpha val="95000"/>
            </a:srgbClr>
          </a:solidFill>
          <a:ln/>
        </p:spPr>
        <p:txBody>
          <a:bodyPr/>
          <a:lstStyle/>
          <a:p>
            <a:endParaRPr lang="en-GB"/>
          </a:p>
        </p:txBody>
      </p:sp>
      <p:sp>
        <p:nvSpPr>
          <p:cNvPr id="11" name="Shape 7"/>
          <p:cNvSpPr/>
          <p:nvPr/>
        </p:nvSpPr>
        <p:spPr>
          <a:xfrm>
            <a:off x="561261" y="3195161"/>
            <a:ext cx="8021479" cy="91440"/>
          </a:xfrm>
          <a:prstGeom prst="roundRect">
            <a:avLst>
              <a:gd name="adj" fmla="val 73658"/>
            </a:avLst>
          </a:prstGeom>
          <a:solidFill>
            <a:srgbClr val="F20374"/>
          </a:solidFill>
          <a:ln/>
        </p:spPr>
        <p:txBody>
          <a:bodyPr/>
          <a:lstStyle/>
          <a:p>
            <a:endParaRPr lang="en-GB"/>
          </a:p>
        </p:txBody>
      </p:sp>
      <p:sp>
        <p:nvSpPr>
          <p:cNvPr id="12" name="Shape 8"/>
          <p:cNvSpPr/>
          <p:nvPr/>
        </p:nvSpPr>
        <p:spPr>
          <a:xfrm>
            <a:off x="4331494" y="2977515"/>
            <a:ext cx="481012" cy="481013"/>
          </a:xfrm>
          <a:prstGeom prst="roundRect">
            <a:avLst>
              <a:gd name="adj" fmla="val 190099"/>
            </a:avLst>
          </a:prstGeom>
          <a:solidFill>
            <a:srgbClr val="F20374"/>
          </a:solidFill>
          <a:ln/>
        </p:spPr>
        <p:txBody>
          <a:bodyPr/>
          <a:lstStyle/>
          <a:p>
            <a:endParaRPr lang="en-GB"/>
          </a:p>
        </p:txBody>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5798" y="3121819"/>
            <a:ext cx="192405" cy="192405"/>
          </a:xfrm>
          <a:prstGeom prst="rect">
            <a:avLst/>
          </a:prstGeom>
        </p:spPr>
      </p:pic>
      <p:sp>
        <p:nvSpPr>
          <p:cNvPr id="14" name="Text 9"/>
          <p:cNvSpPr/>
          <p:nvPr/>
        </p:nvSpPr>
        <p:spPr>
          <a:xfrm>
            <a:off x="744379" y="3618905"/>
            <a:ext cx="2146578" cy="235863"/>
          </a:xfrm>
          <a:prstGeom prst="rect">
            <a:avLst/>
          </a:prstGeom>
          <a:noFill/>
          <a:ln/>
        </p:spPr>
        <p:txBody>
          <a:bodyPr wrap="none" lIns="0" tIns="0" rIns="0" bIns="0" rtlCol="0" anchor="t"/>
          <a:lstStyle/>
          <a:p>
            <a:pPr marL="0" indent="0" algn="l">
              <a:lnSpc>
                <a:spcPts val="1850"/>
              </a:lnSpc>
              <a:buNone/>
            </a:pPr>
            <a:r>
              <a:rPr lang="en-US" sz="1450" b="1" dirty="0">
                <a:solidFill>
                  <a:srgbClr val="E5E0DF"/>
                </a:solidFill>
                <a:latin typeface="Overpass Bold" pitchFamily="34" charset="0"/>
                <a:ea typeface="Overpass Bold" pitchFamily="34" charset="-122"/>
                <a:cs typeface="Overpass Bold" pitchFamily="34" charset="-120"/>
              </a:rPr>
              <a:t>Reduce Human Reliance</a:t>
            </a:r>
            <a:endParaRPr lang="en-US" sz="1450" dirty="0"/>
          </a:p>
        </p:txBody>
      </p:sp>
      <p:sp>
        <p:nvSpPr>
          <p:cNvPr id="15" name="Text 10"/>
          <p:cNvSpPr/>
          <p:nvPr/>
        </p:nvSpPr>
        <p:spPr>
          <a:xfrm>
            <a:off x="744379" y="3950970"/>
            <a:ext cx="7655242" cy="256580"/>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Overpass" pitchFamily="34" charset="0"/>
                <a:ea typeface="Overpass" pitchFamily="34" charset="-122"/>
                <a:cs typeface="Overpass" pitchFamily="34" charset="-120"/>
              </a:rPr>
              <a:t>Minimise dependence on human monitoring, mitigating issues like fatigue and oversight.</a:t>
            </a:r>
            <a:endParaRPr lang="en-US" sz="1250" dirty="0"/>
          </a:p>
        </p:txBody>
      </p:sp>
      <p:sp>
        <p:nvSpPr>
          <p:cNvPr id="16" name="Shape 11"/>
          <p:cNvSpPr/>
          <p:nvPr/>
        </p:nvSpPr>
        <p:spPr>
          <a:xfrm>
            <a:off x="561261" y="4791432"/>
            <a:ext cx="8021479" cy="1172647"/>
          </a:xfrm>
          <a:prstGeom prst="roundRect">
            <a:avLst>
              <a:gd name="adj" fmla="val 9357"/>
            </a:avLst>
          </a:prstGeom>
          <a:solidFill>
            <a:srgbClr val="252222">
              <a:alpha val="95000"/>
            </a:srgbClr>
          </a:solidFill>
          <a:ln/>
        </p:spPr>
        <p:txBody>
          <a:bodyPr/>
          <a:lstStyle/>
          <a:p>
            <a:endParaRPr lang="en-GB"/>
          </a:p>
        </p:txBody>
      </p:sp>
      <p:sp>
        <p:nvSpPr>
          <p:cNvPr id="17" name="Shape 12"/>
          <p:cNvSpPr/>
          <p:nvPr/>
        </p:nvSpPr>
        <p:spPr>
          <a:xfrm>
            <a:off x="561261" y="4768572"/>
            <a:ext cx="8021479" cy="91440"/>
          </a:xfrm>
          <a:prstGeom prst="roundRect">
            <a:avLst>
              <a:gd name="adj" fmla="val 73658"/>
            </a:avLst>
          </a:prstGeom>
          <a:solidFill>
            <a:srgbClr val="F20374"/>
          </a:solidFill>
          <a:ln/>
        </p:spPr>
        <p:txBody>
          <a:bodyPr/>
          <a:lstStyle/>
          <a:p>
            <a:endParaRPr lang="en-GB"/>
          </a:p>
        </p:txBody>
      </p:sp>
      <p:sp>
        <p:nvSpPr>
          <p:cNvPr id="18" name="Shape 13"/>
          <p:cNvSpPr/>
          <p:nvPr/>
        </p:nvSpPr>
        <p:spPr>
          <a:xfrm>
            <a:off x="4331494" y="4550926"/>
            <a:ext cx="481012" cy="481013"/>
          </a:xfrm>
          <a:prstGeom prst="roundRect">
            <a:avLst>
              <a:gd name="adj" fmla="val 190099"/>
            </a:avLst>
          </a:prstGeom>
          <a:solidFill>
            <a:srgbClr val="F20374"/>
          </a:solidFill>
          <a:ln/>
        </p:spPr>
        <p:txBody>
          <a:bodyPr/>
          <a:lstStyle/>
          <a:p>
            <a:endParaRPr lang="en-GB"/>
          </a:p>
        </p:txBody>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5798" y="4695230"/>
            <a:ext cx="192405" cy="192405"/>
          </a:xfrm>
          <a:prstGeom prst="rect">
            <a:avLst/>
          </a:prstGeom>
        </p:spPr>
      </p:pic>
      <p:sp>
        <p:nvSpPr>
          <p:cNvPr id="20" name="Text 14"/>
          <p:cNvSpPr/>
          <p:nvPr/>
        </p:nvSpPr>
        <p:spPr>
          <a:xfrm>
            <a:off x="744379" y="5192316"/>
            <a:ext cx="1886545" cy="235863"/>
          </a:xfrm>
          <a:prstGeom prst="rect">
            <a:avLst/>
          </a:prstGeom>
          <a:noFill/>
          <a:ln/>
        </p:spPr>
        <p:txBody>
          <a:bodyPr wrap="none" lIns="0" tIns="0" rIns="0" bIns="0" rtlCol="0" anchor="t"/>
          <a:lstStyle/>
          <a:p>
            <a:pPr marL="0" indent="0" algn="l">
              <a:lnSpc>
                <a:spcPts val="1850"/>
              </a:lnSpc>
              <a:buNone/>
            </a:pPr>
            <a:r>
              <a:rPr lang="en-US" sz="1450" b="1" dirty="0">
                <a:solidFill>
                  <a:srgbClr val="E5E0DF"/>
                </a:solidFill>
                <a:latin typeface="Overpass Bold" pitchFamily="34" charset="0"/>
                <a:ea typeface="Overpass Bold" pitchFamily="34" charset="-122"/>
                <a:cs typeface="Overpass Bold" pitchFamily="34" charset="-120"/>
              </a:rPr>
              <a:t>Real-time Alerts</a:t>
            </a:r>
            <a:endParaRPr lang="en-US" sz="1450" dirty="0"/>
          </a:p>
        </p:txBody>
      </p:sp>
      <p:sp>
        <p:nvSpPr>
          <p:cNvPr id="21" name="Text 15"/>
          <p:cNvSpPr/>
          <p:nvPr/>
        </p:nvSpPr>
        <p:spPr>
          <a:xfrm>
            <a:off x="744379" y="5524381"/>
            <a:ext cx="7655242" cy="256580"/>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Overpass" pitchFamily="34" charset="0"/>
                <a:ea typeface="Overpass" pitchFamily="34" charset="-122"/>
                <a:cs typeface="Overpass" pitchFamily="34" charset="-120"/>
              </a:rPr>
              <a:t>Provide instantaneous alerts to facilitate rapid intervention and response.</a:t>
            </a:r>
            <a:endParaRPr lang="en-US" sz="1250" dirty="0"/>
          </a:p>
        </p:txBody>
      </p:sp>
      <p:sp>
        <p:nvSpPr>
          <p:cNvPr id="22" name="Shape 16"/>
          <p:cNvSpPr/>
          <p:nvPr/>
        </p:nvSpPr>
        <p:spPr>
          <a:xfrm>
            <a:off x="561261" y="6364843"/>
            <a:ext cx="8021479" cy="1172647"/>
          </a:xfrm>
          <a:prstGeom prst="roundRect">
            <a:avLst>
              <a:gd name="adj" fmla="val 9357"/>
            </a:avLst>
          </a:prstGeom>
          <a:solidFill>
            <a:srgbClr val="252222">
              <a:alpha val="95000"/>
            </a:srgbClr>
          </a:solidFill>
          <a:ln/>
        </p:spPr>
        <p:txBody>
          <a:bodyPr/>
          <a:lstStyle/>
          <a:p>
            <a:endParaRPr lang="en-GB"/>
          </a:p>
        </p:txBody>
      </p:sp>
      <p:sp>
        <p:nvSpPr>
          <p:cNvPr id="23" name="Shape 17"/>
          <p:cNvSpPr/>
          <p:nvPr/>
        </p:nvSpPr>
        <p:spPr>
          <a:xfrm>
            <a:off x="561261" y="6341983"/>
            <a:ext cx="8021479" cy="91440"/>
          </a:xfrm>
          <a:prstGeom prst="roundRect">
            <a:avLst>
              <a:gd name="adj" fmla="val 73658"/>
            </a:avLst>
          </a:prstGeom>
          <a:solidFill>
            <a:srgbClr val="F20374"/>
          </a:solidFill>
          <a:ln/>
        </p:spPr>
        <p:txBody>
          <a:bodyPr/>
          <a:lstStyle/>
          <a:p>
            <a:endParaRPr lang="en-GB"/>
          </a:p>
        </p:txBody>
      </p:sp>
      <p:sp>
        <p:nvSpPr>
          <p:cNvPr id="24" name="Shape 18"/>
          <p:cNvSpPr/>
          <p:nvPr/>
        </p:nvSpPr>
        <p:spPr>
          <a:xfrm>
            <a:off x="4331494" y="6124337"/>
            <a:ext cx="481012" cy="481013"/>
          </a:xfrm>
          <a:prstGeom prst="roundRect">
            <a:avLst>
              <a:gd name="adj" fmla="val 190099"/>
            </a:avLst>
          </a:prstGeom>
          <a:solidFill>
            <a:srgbClr val="F20374"/>
          </a:solidFill>
          <a:ln/>
        </p:spPr>
        <p:txBody>
          <a:bodyPr/>
          <a:lstStyle/>
          <a:p>
            <a:endParaRPr lang="en-GB"/>
          </a:p>
        </p:txBody>
      </p:sp>
      <p:pic>
        <p:nvPicPr>
          <p:cNvPr id="25"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5798" y="6268641"/>
            <a:ext cx="192405" cy="192405"/>
          </a:xfrm>
          <a:prstGeom prst="rect">
            <a:avLst/>
          </a:prstGeom>
        </p:spPr>
      </p:pic>
      <p:sp>
        <p:nvSpPr>
          <p:cNvPr id="26" name="Text 19"/>
          <p:cNvSpPr/>
          <p:nvPr/>
        </p:nvSpPr>
        <p:spPr>
          <a:xfrm>
            <a:off x="744379" y="6765727"/>
            <a:ext cx="1886545" cy="235863"/>
          </a:xfrm>
          <a:prstGeom prst="rect">
            <a:avLst/>
          </a:prstGeom>
          <a:noFill/>
          <a:ln/>
        </p:spPr>
        <p:txBody>
          <a:bodyPr wrap="none" lIns="0" tIns="0" rIns="0" bIns="0" rtlCol="0" anchor="t"/>
          <a:lstStyle/>
          <a:p>
            <a:pPr marL="0" indent="0" algn="l">
              <a:lnSpc>
                <a:spcPts val="1850"/>
              </a:lnSpc>
              <a:buNone/>
            </a:pPr>
            <a:r>
              <a:rPr lang="en-US" sz="1450" b="1" dirty="0">
                <a:solidFill>
                  <a:srgbClr val="E5E0DF"/>
                </a:solidFill>
                <a:latin typeface="Overpass Bold" pitchFamily="34" charset="0"/>
                <a:ea typeface="Overpass Bold" pitchFamily="34" charset="-122"/>
                <a:cs typeface="Overpass Bold" pitchFamily="34" charset="-120"/>
              </a:rPr>
              <a:t>Enhance Safety</a:t>
            </a:r>
            <a:endParaRPr lang="en-US" sz="1450" dirty="0"/>
          </a:p>
        </p:txBody>
      </p:sp>
      <p:sp>
        <p:nvSpPr>
          <p:cNvPr id="27" name="Text 20"/>
          <p:cNvSpPr/>
          <p:nvPr/>
        </p:nvSpPr>
        <p:spPr>
          <a:xfrm>
            <a:off x="744379" y="7097792"/>
            <a:ext cx="7655242" cy="256580"/>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Overpass" pitchFamily="34" charset="0"/>
                <a:ea typeface="Overpass" pitchFamily="34" charset="-122"/>
                <a:cs typeface="Overpass" pitchFamily="34" charset="-120"/>
              </a:rPr>
              <a:t>Improve safety across diverse environments through proactive detection and response mechanisms.</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7364" y="642818"/>
            <a:ext cx="11296055" cy="686752"/>
          </a:xfrm>
          <a:prstGeom prst="rect">
            <a:avLst/>
          </a:prstGeom>
          <a:noFill/>
          <a:ln/>
        </p:spPr>
        <p:txBody>
          <a:bodyPr wrap="none" lIns="0" tIns="0" rIns="0" bIns="0" rtlCol="0" anchor="t"/>
          <a:lstStyle/>
          <a:p>
            <a:pPr marL="0" indent="0" algn="l">
              <a:lnSpc>
                <a:spcPts val="5400"/>
              </a:lnSpc>
              <a:buNone/>
            </a:pPr>
            <a:r>
              <a:rPr lang="en-US" sz="4300" b="1" dirty="0">
                <a:solidFill>
                  <a:srgbClr val="FFFFFF"/>
                </a:solidFill>
                <a:latin typeface="Overpass Bold" pitchFamily="34" charset="0"/>
                <a:ea typeface="Overpass Bold" pitchFamily="34" charset="-122"/>
                <a:cs typeface="Overpass Bold" pitchFamily="34" charset="-120"/>
              </a:rPr>
              <a:t>System Overview: Comprehensive Detection</a:t>
            </a:r>
            <a:endParaRPr lang="en-US" sz="4300" dirty="0"/>
          </a:p>
        </p:txBody>
      </p:sp>
      <p:sp>
        <p:nvSpPr>
          <p:cNvPr id="3" name="Text 1"/>
          <p:cNvSpPr/>
          <p:nvPr/>
        </p:nvSpPr>
        <p:spPr>
          <a:xfrm>
            <a:off x="817364" y="1796653"/>
            <a:ext cx="12995672" cy="747474"/>
          </a:xfrm>
          <a:prstGeom prst="rect">
            <a:avLst/>
          </a:prstGeom>
          <a:noFill/>
          <a:ln/>
        </p:spPr>
        <p:txBody>
          <a:bodyPr wrap="squar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The AI Safety System captures environmental audio and images, extracts pertinent features, and applies machine learning models to identify a range of emergencies.</a:t>
            </a:r>
            <a:endParaRPr lang="en-US" sz="1800" dirty="0"/>
          </a:p>
        </p:txBody>
      </p:sp>
      <p:sp>
        <p:nvSpPr>
          <p:cNvPr id="4" name="Text 2"/>
          <p:cNvSpPr/>
          <p:nvPr/>
        </p:nvSpPr>
        <p:spPr>
          <a:xfrm>
            <a:off x="817364" y="3040261"/>
            <a:ext cx="2747486" cy="343495"/>
          </a:xfrm>
          <a:prstGeom prst="rect">
            <a:avLst/>
          </a:prstGeom>
          <a:noFill/>
          <a:ln/>
        </p:spPr>
        <p:txBody>
          <a:bodyPr wrap="none" lIns="0" tIns="0" rIns="0" bIns="0" rtlCol="0" anchor="t"/>
          <a:lstStyle/>
          <a:p>
            <a:pPr marL="0" indent="0" algn="l">
              <a:lnSpc>
                <a:spcPts val="2700"/>
              </a:lnSpc>
              <a:buNone/>
            </a:pPr>
            <a:r>
              <a:rPr lang="en-US" sz="2150" b="1" dirty="0">
                <a:solidFill>
                  <a:srgbClr val="E5E0DF"/>
                </a:solidFill>
                <a:latin typeface="Overpass Bold" pitchFamily="34" charset="0"/>
                <a:ea typeface="Overpass Bold" pitchFamily="34" charset="-122"/>
                <a:cs typeface="Overpass Bold" pitchFamily="34" charset="-120"/>
              </a:rPr>
              <a:t>Violence / Fights</a:t>
            </a:r>
            <a:endParaRPr lang="en-US" sz="2150" dirty="0"/>
          </a:p>
        </p:txBody>
      </p:sp>
      <p:sp>
        <p:nvSpPr>
          <p:cNvPr id="5" name="Text 3"/>
          <p:cNvSpPr/>
          <p:nvPr/>
        </p:nvSpPr>
        <p:spPr>
          <a:xfrm>
            <a:off x="817364" y="3523774"/>
            <a:ext cx="3030022" cy="1121212"/>
          </a:xfrm>
          <a:prstGeom prst="rect">
            <a:avLst/>
          </a:prstGeom>
          <a:noFill/>
          <a:ln/>
        </p:spPr>
        <p:txBody>
          <a:bodyPr wrap="squar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Detection of physical altercations or aggressive behaviour.</a:t>
            </a:r>
            <a:endParaRPr lang="en-US" sz="1800" dirty="0"/>
          </a:p>
        </p:txBody>
      </p:sp>
      <p:sp>
        <p:nvSpPr>
          <p:cNvPr id="6" name="Text 4"/>
          <p:cNvSpPr/>
          <p:nvPr/>
        </p:nvSpPr>
        <p:spPr>
          <a:xfrm>
            <a:off x="4139208" y="3040261"/>
            <a:ext cx="2747486" cy="343495"/>
          </a:xfrm>
          <a:prstGeom prst="rect">
            <a:avLst/>
          </a:prstGeom>
          <a:noFill/>
          <a:ln/>
        </p:spPr>
        <p:txBody>
          <a:bodyPr wrap="none" lIns="0" tIns="0" rIns="0" bIns="0" rtlCol="0" anchor="t"/>
          <a:lstStyle/>
          <a:p>
            <a:pPr marL="0" indent="0" algn="l">
              <a:lnSpc>
                <a:spcPts val="2700"/>
              </a:lnSpc>
              <a:buNone/>
            </a:pPr>
            <a:r>
              <a:rPr lang="en-US" sz="2150" b="1" dirty="0">
                <a:solidFill>
                  <a:srgbClr val="E5E0DF"/>
                </a:solidFill>
                <a:latin typeface="Overpass Bold" pitchFamily="34" charset="0"/>
                <a:ea typeface="Overpass Bold" pitchFamily="34" charset="-122"/>
                <a:cs typeface="Overpass Bold" pitchFamily="34" charset="-120"/>
              </a:rPr>
              <a:t>Fire / Smoke</a:t>
            </a:r>
            <a:endParaRPr lang="en-US" sz="2150" dirty="0"/>
          </a:p>
        </p:txBody>
      </p:sp>
      <p:sp>
        <p:nvSpPr>
          <p:cNvPr id="7" name="Text 5"/>
          <p:cNvSpPr/>
          <p:nvPr/>
        </p:nvSpPr>
        <p:spPr>
          <a:xfrm>
            <a:off x="4139208" y="3523774"/>
            <a:ext cx="3030022" cy="1121212"/>
          </a:xfrm>
          <a:prstGeom prst="rect">
            <a:avLst/>
          </a:prstGeom>
          <a:noFill/>
          <a:ln/>
        </p:spPr>
        <p:txBody>
          <a:bodyPr wrap="squar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Identification of fire outbreaks or the presence of smoke.</a:t>
            </a:r>
            <a:endParaRPr lang="en-US" sz="1800" dirty="0"/>
          </a:p>
        </p:txBody>
      </p:sp>
      <p:sp>
        <p:nvSpPr>
          <p:cNvPr id="8" name="Text 6"/>
          <p:cNvSpPr/>
          <p:nvPr/>
        </p:nvSpPr>
        <p:spPr>
          <a:xfrm>
            <a:off x="7461052" y="3040261"/>
            <a:ext cx="2747486" cy="343495"/>
          </a:xfrm>
          <a:prstGeom prst="rect">
            <a:avLst/>
          </a:prstGeom>
          <a:noFill/>
          <a:ln/>
        </p:spPr>
        <p:txBody>
          <a:bodyPr wrap="none" lIns="0" tIns="0" rIns="0" bIns="0" rtlCol="0" anchor="t"/>
          <a:lstStyle/>
          <a:p>
            <a:pPr marL="0" indent="0" algn="l">
              <a:lnSpc>
                <a:spcPts val="2700"/>
              </a:lnSpc>
              <a:buNone/>
            </a:pPr>
            <a:r>
              <a:rPr lang="en-US" sz="2150" b="1" dirty="0">
                <a:solidFill>
                  <a:srgbClr val="E5E0DF"/>
                </a:solidFill>
                <a:latin typeface="Overpass Bold" pitchFamily="34" charset="0"/>
                <a:ea typeface="Overpass Bold" pitchFamily="34" charset="-122"/>
                <a:cs typeface="Overpass Bold" pitchFamily="34" charset="-120"/>
              </a:rPr>
              <a:t>Crashes / Breaking</a:t>
            </a:r>
            <a:endParaRPr lang="en-US" sz="2150" dirty="0"/>
          </a:p>
        </p:txBody>
      </p:sp>
      <p:sp>
        <p:nvSpPr>
          <p:cNvPr id="9" name="Text 7"/>
          <p:cNvSpPr/>
          <p:nvPr/>
        </p:nvSpPr>
        <p:spPr>
          <a:xfrm>
            <a:off x="7461052" y="3523774"/>
            <a:ext cx="3030022" cy="747474"/>
          </a:xfrm>
          <a:prstGeom prst="rect">
            <a:avLst/>
          </a:prstGeom>
          <a:noFill/>
          <a:ln/>
        </p:spPr>
        <p:txBody>
          <a:bodyPr wrap="squar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Recognition of loud impacts or shattering objects.</a:t>
            </a:r>
            <a:endParaRPr lang="en-US" sz="1800" dirty="0"/>
          </a:p>
        </p:txBody>
      </p:sp>
      <p:sp>
        <p:nvSpPr>
          <p:cNvPr id="10" name="Text 8"/>
          <p:cNvSpPr/>
          <p:nvPr/>
        </p:nvSpPr>
        <p:spPr>
          <a:xfrm>
            <a:off x="10782895" y="3040261"/>
            <a:ext cx="2747486" cy="343495"/>
          </a:xfrm>
          <a:prstGeom prst="rect">
            <a:avLst/>
          </a:prstGeom>
          <a:noFill/>
          <a:ln/>
        </p:spPr>
        <p:txBody>
          <a:bodyPr wrap="none" lIns="0" tIns="0" rIns="0" bIns="0" rtlCol="0" anchor="t"/>
          <a:lstStyle/>
          <a:p>
            <a:pPr marL="0" indent="0" algn="l">
              <a:lnSpc>
                <a:spcPts val="2700"/>
              </a:lnSpc>
              <a:buNone/>
            </a:pPr>
            <a:r>
              <a:rPr lang="en-US" sz="2150" b="1" dirty="0">
                <a:solidFill>
                  <a:srgbClr val="E5E0DF"/>
                </a:solidFill>
                <a:latin typeface="Overpass Bold" pitchFamily="34" charset="0"/>
                <a:ea typeface="Overpass Bold" pitchFamily="34" charset="-122"/>
                <a:cs typeface="Overpass Bold" pitchFamily="34" charset="-120"/>
              </a:rPr>
              <a:t>Distress Screams</a:t>
            </a:r>
            <a:endParaRPr lang="en-US" sz="2150" dirty="0"/>
          </a:p>
        </p:txBody>
      </p:sp>
      <p:sp>
        <p:nvSpPr>
          <p:cNvPr id="11" name="Text 9"/>
          <p:cNvSpPr/>
          <p:nvPr/>
        </p:nvSpPr>
        <p:spPr>
          <a:xfrm>
            <a:off x="10782895" y="3523774"/>
            <a:ext cx="3030141" cy="747474"/>
          </a:xfrm>
          <a:prstGeom prst="rect">
            <a:avLst/>
          </a:prstGeom>
          <a:noFill/>
          <a:ln/>
        </p:spPr>
        <p:txBody>
          <a:bodyPr wrap="squar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Analysis of audio for human screams indicating distress.</a:t>
            </a:r>
            <a:endParaRPr lang="en-US" sz="1800" dirty="0"/>
          </a:p>
        </p:txBody>
      </p:sp>
      <p:sp>
        <p:nvSpPr>
          <p:cNvPr id="12" name="Text 10"/>
          <p:cNvSpPr/>
          <p:nvPr/>
        </p:nvSpPr>
        <p:spPr>
          <a:xfrm>
            <a:off x="817364" y="5345549"/>
            <a:ext cx="2747486" cy="343495"/>
          </a:xfrm>
          <a:prstGeom prst="rect">
            <a:avLst/>
          </a:prstGeom>
          <a:noFill/>
          <a:ln/>
        </p:spPr>
        <p:txBody>
          <a:bodyPr wrap="none" lIns="0" tIns="0" rIns="0" bIns="0" rtlCol="0" anchor="t"/>
          <a:lstStyle/>
          <a:p>
            <a:pPr marL="0" indent="0" algn="l">
              <a:lnSpc>
                <a:spcPts val="2700"/>
              </a:lnSpc>
              <a:buNone/>
            </a:pPr>
            <a:r>
              <a:rPr lang="en-US" sz="2150" b="1" dirty="0">
                <a:solidFill>
                  <a:srgbClr val="E5E0DF"/>
                </a:solidFill>
                <a:latin typeface="Overpass Bold" pitchFamily="34" charset="0"/>
                <a:ea typeface="Overpass Bold" pitchFamily="34" charset="-122"/>
                <a:cs typeface="Overpass Bold" pitchFamily="34" charset="-120"/>
              </a:rPr>
              <a:t>Abnormal Behaviour</a:t>
            </a:r>
            <a:endParaRPr lang="en-US" sz="2150" dirty="0"/>
          </a:p>
        </p:txBody>
      </p:sp>
      <p:sp>
        <p:nvSpPr>
          <p:cNvPr id="13" name="Text 11"/>
          <p:cNvSpPr/>
          <p:nvPr/>
        </p:nvSpPr>
        <p:spPr>
          <a:xfrm>
            <a:off x="817364" y="5829062"/>
            <a:ext cx="3030022" cy="1121212"/>
          </a:xfrm>
          <a:prstGeom prst="rect">
            <a:avLst/>
          </a:prstGeom>
          <a:noFill/>
          <a:ln/>
        </p:spPr>
        <p:txBody>
          <a:bodyPr wrap="squar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Identification of unusual movements or patterns deviating from norms.</a:t>
            </a:r>
            <a:endParaRPr lang="en-US" sz="1800" dirty="0"/>
          </a:p>
        </p:txBody>
      </p:sp>
      <p:sp>
        <p:nvSpPr>
          <p:cNvPr id="14" name="Text 12"/>
          <p:cNvSpPr/>
          <p:nvPr/>
        </p:nvSpPr>
        <p:spPr>
          <a:xfrm>
            <a:off x="817364" y="7212925"/>
            <a:ext cx="12995672" cy="373737"/>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Overpass" pitchFamily="34" charset="0"/>
                <a:ea typeface="Overpass" pitchFamily="34" charset="-122"/>
                <a:cs typeface="Overpass" pitchFamily="34" charset="-120"/>
              </a:rPr>
              <a:t>Upon detection, the system generates real-time alerts to facilitate rapid response.</a:t>
            </a:r>
            <a:endParaRPr lang="en-US" sz="1800" dirty="0"/>
          </a:p>
        </p:txBody>
      </p:sp>
      <p:sp>
        <p:nvSpPr>
          <p:cNvPr id="15" name="TextBox 14">
            <a:extLst>
              <a:ext uri="{FF2B5EF4-FFF2-40B4-BE49-F238E27FC236}">
                <a16:creationId xmlns:a16="http://schemas.microsoft.com/office/drawing/2014/main" id="{B857CBAB-532D-7A66-5E7F-F432B74675AA}"/>
              </a:ext>
            </a:extLst>
          </p:cNvPr>
          <p:cNvSpPr txBox="1"/>
          <p:nvPr/>
        </p:nvSpPr>
        <p:spPr>
          <a:xfrm>
            <a:off x="12675590" y="7727795"/>
            <a:ext cx="1817649" cy="383024"/>
          </a:xfrm>
          <a:prstGeom prst="rect">
            <a:avLst/>
          </a:prstGeom>
          <a:solidFill>
            <a:srgbClr val="242121"/>
          </a:solidFill>
          <a:ln>
            <a:solidFill>
              <a:srgbClr val="242121"/>
            </a:solidFill>
          </a:ln>
        </p:spPr>
        <p:txBody>
          <a:bodyPr wrap="square" rtlCol="0">
            <a:spAutoFit/>
          </a:bodyPr>
          <a:lstStyle/>
          <a:p>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864281"/>
            <a:ext cx="8843724"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Machine Learning Models Utilised</a:t>
            </a:r>
            <a:endParaRPr lang="en-US" sz="4400" dirty="0"/>
          </a:p>
        </p:txBody>
      </p:sp>
      <p:sp>
        <p:nvSpPr>
          <p:cNvPr id="3" name="Text 1"/>
          <p:cNvSpPr/>
          <p:nvPr/>
        </p:nvSpPr>
        <p:spPr>
          <a:xfrm>
            <a:off x="837724" y="3047048"/>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The AI Safety System integrates a variety of machine learning models to ensure accurate and robust critical event detection. This multi-model approach enhances the system's ability to identify diverse threats effectively.</a:t>
            </a:r>
            <a:endParaRPr lang="en-US" sz="1850" dirty="0"/>
          </a:p>
        </p:txBody>
      </p:sp>
      <p:sp>
        <p:nvSpPr>
          <p:cNvPr id="4" name="Shape 2"/>
          <p:cNvSpPr/>
          <p:nvPr/>
        </p:nvSpPr>
        <p:spPr>
          <a:xfrm>
            <a:off x="837724" y="4082296"/>
            <a:ext cx="4158734" cy="1197769"/>
          </a:xfrm>
          <a:prstGeom prst="roundRect">
            <a:avLst>
              <a:gd name="adj" fmla="val 47965"/>
            </a:avLst>
          </a:prstGeom>
          <a:solidFill>
            <a:srgbClr val="7E023C"/>
          </a:solidFill>
          <a:ln w="7620">
            <a:solidFill>
              <a:srgbClr val="971B55"/>
            </a:solidFill>
            <a:prstDash val="solid"/>
          </a:ln>
        </p:spPr>
        <p:txBody>
          <a:bodyPr/>
          <a:lstStyle/>
          <a:p>
            <a:endParaRPr lang="en-GB"/>
          </a:p>
        </p:txBody>
      </p:sp>
      <p:sp>
        <p:nvSpPr>
          <p:cNvPr id="5" name="Text 3"/>
          <p:cNvSpPr/>
          <p:nvPr/>
        </p:nvSpPr>
        <p:spPr>
          <a:xfrm>
            <a:off x="1084659" y="4329232"/>
            <a:ext cx="3664863" cy="703898"/>
          </a:xfrm>
          <a:prstGeom prst="rect">
            <a:avLst/>
          </a:prstGeom>
          <a:noFill/>
          <a:ln/>
        </p:spPr>
        <p:txBody>
          <a:bodyPr wrap="squar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Convolutional Neural Networks (CNN)</a:t>
            </a:r>
            <a:endParaRPr lang="en-US" sz="2200" dirty="0"/>
          </a:p>
        </p:txBody>
      </p:sp>
      <p:sp>
        <p:nvSpPr>
          <p:cNvPr id="6" name="Shape 4"/>
          <p:cNvSpPr/>
          <p:nvPr/>
        </p:nvSpPr>
        <p:spPr>
          <a:xfrm>
            <a:off x="5235773" y="4082296"/>
            <a:ext cx="4158734" cy="1197769"/>
          </a:xfrm>
          <a:prstGeom prst="roundRect">
            <a:avLst>
              <a:gd name="adj" fmla="val 47965"/>
            </a:avLst>
          </a:prstGeom>
          <a:solidFill>
            <a:srgbClr val="7E023C"/>
          </a:solidFill>
          <a:ln w="7620">
            <a:solidFill>
              <a:srgbClr val="971B55"/>
            </a:solidFill>
            <a:prstDash val="solid"/>
          </a:ln>
        </p:spPr>
        <p:txBody>
          <a:bodyPr/>
          <a:lstStyle/>
          <a:p>
            <a:endParaRPr lang="en-GB"/>
          </a:p>
        </p:txBody>
      </p:sp>
      <p:sp>
        <p:nvSpPr>
          <p:cNvPr id="7" name="Text 5"/>
          <p:cNvSpPr/>
          <p:nvPr/>
        </p:nvSpPr>
        <p:spPr>
          <a:xfrm>
            <a:off x="5482709" y="4329232"/>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Random Forest</a:t>
            </a:r>
            <a:endParaRPr lang="en-US" sz="2200" dirty="0"/>
          </a:p>
        </p:txBody>
      </p:sp>
      <p:sp>
        <p:nvSpPr>
          <p:cNvPr id="8" name="Shape 6"/>
          <p:cNvSpPr/>
          <p:nvPr/>
        </p:nvSpPr>
        <p:spPr>
          <a:xfrm>
            <a:off x="9633823" y="4082296"/>
            <a:ext cx="4158853" cy="1197769"/>
          </a:xfrm>
          <a:prstGeom prst="roundRect">
            <a:avLst>
              <a:gd name="adj" fmla="val 47965"/>
            </a:avLst>
          </a:prstGeom>
          <a:solidFill>
            <a:srgbClr val="7E023C"/>
          </a:solidFill>
          <a:ln w="7620">
            <a:solidFill>
              <a:srgbClr val="971B55"/>
            </a:solidFill>
            <a:prstDash val="solid"/>
          </a:ln>
        </p:spPr>
        <p:txBody>
          <a:bodyPr/>
          <a:lstStyle/>
          <a:p>
            <a:endParaRPr lang="en-GB"/>
          </a:p>
        </p:txBody>
      </p:sp>
      <p:sp>
        <p:nvSpPr>
          <p:cNvPr id="9" name="Text 7"/>
          <p:cNvSpPr/>
          <p:nvPr/>
        </p:nvSpPr>
        <p:spPr>
          <a:xfrm>
            <a:off x="9880759" y="4329232"/>
            <a:ext cx="3664982" cy="703898"/>
          </a:xfrm>
          <a:prstGeom prst="rect">
            <a:avLst/>
          </a:prstGeom>
          <a:noFill/>
          <a:ln/>
        </p:spPr>
        <p:txBody>
          <a:bodyPr wrap="squar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Support Vector Machine (SVM)</a:t>
            </a:r>
            <a:endParaRPr lang="en-US" sz="2200" dirty="0"/>
          </a:p>
        </p:txBody>
      </p:sp>
      <p:sp>
        <p:nvSpPr>
          <p:cNvPr id="10" name="Shape 8"/>
          <p:cNvSpPr/>
          <p:nvPr/>
        </p:nvSpPr>
        <p:spPr>
          <a:xfrm>
            <a:off x="837724" y="5519380"/>
            <a:ext cx="6357818" cy="845820"/>
          </a:xfrm>
          <a:prstGeom prst="roundRect">
            <a:avLst>
              <a:gd name="adj" fmla="val 67924"/>
            </a:avLst>
          </a:prstGeom>
          <a:solidFill>
            <a:srgbClr val="7E023C"/>
          </a:solidFill>
          <a:ln w="7620">
            <a:solidFill>
              <a:srgbClr val="971B55"/>
            </a:solidFill>
            <a:prstDash val="solid"/>
          </a:ln>
        </p:spPr>
        <p:txBody>
          <a:bodyPr/>
          <a:lstStyle/>
          <a:p>
            <a:endParaRPr lang="en-GB"/>
          </a:p>
        </p:txBody>
      </p:sp>
      <p:sp>
        <p:nvSpPr>
          <p:cNvPr id="11" name="Text 9"/>
          <p:cNvSpPr/>
          <p:nvPr/>
        </p:nvSpPr>
        <p:spPr>
          <a:xfrm>
            <a:off x="1084659" y="5766316"/>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Logistic Regression</a:t>
            </a:r>
            <a:endParaRPr lang="en-US" sz="2200" dirty="0"/>
          </a:p>
        </p:txBody>
      </p:sp>
      <p:sp>
        <p:nvSpPr>
          <p:cNvPr id="12" name="Shape 10"/>
          <p:cNvSpPr/>
          <p:nvPr/>
        </p:nvSpPr>
        <p:spPr>
          <a:xfrm>
            <a:off x="7434858" y="5519380"/>
            <a:ext cx="6357818" cy="845820"/>
          </a:xfrm>
          <a:prstGeom prst="roundRect">
            <a:avLst>
              <a:gd name="adj" fmla="val 67924"/>
            </a:avLst>
          </a:prstGeom>
          <a:solidFill>
            <a:srgbClr val="7E023C"/>
          </a:solidFill>
          <a:ln w="7620">
            <a:solidFill>
              <a:srgbClr val="971B55"/>
            </a:solidFill>
            <a:prstDash val="solid"/>
          </a:ln>
        </p:spPr>
        <p:txBody>
          <a:bodyPr/>
          <a:lstStyle/>
          <a:p>
            <a:endParaRPr lang="en-GB"/>
          </a:p>
        </p:txBody>
      </p:sp>
      <p:sp>
        <p:nvSpPr>
          <p:cNvPr id="13" name="Text 11"/>
          <p:cNvSpPr/>
          <p:nvPr/>
        </p:nvSpPr>
        <p:spPr>
          <a:xfrm>
            <a:off x="7681793" y="5766316"/>
            <a:ext cx="4072057" cy="351949"/>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Overpass Bold" pitchFamily="34" charset="0"/>
                <a:ea typeface="Overpass Bold" pitchFamily="34" charset="-122"/>
                <a:cs typeface="Overpass Bold" pitchFamily="34" charset="-120"/>
              </a:rPr>
              <a:t>K-Nearest Neighbors(KNN)</a:t>
            </a:r>
            <a:endParaRPr lang="en-US" sz="2200" dirty="0"/>
          </a:p>
        </p:txBody>
      </p:sp>
      <p:sp>
        <p:nvSpPr>
          <p:cNvPr id="14" name="TextBox 13">
            <a:extLst>
              <a:ext uri="{FF2B5EF4-FFF2-40B4-BE49-F238E27FC236}">
                <a16:creationId xmlns:a16="http://schemas.microsoft.com/office/drawing/2014/main" id="{4D57D73A-24EB-618E-799E-D45133752992}"/>
              </a:ext>
            </a:extLst>
          </p:cNvPr>
          <p:cNvSpPr txBox="1"/>
          <p:nvPr/>
        </p:nvSpPr>
        <p:spPr>
          <a:xfrm>
            <a:off x="12675590" y="7739370"/>
            <a:ext cx="1817649" cy="383024"/>
          </a:xfrm>
          <a:prstGeom prst="rect">
            <a:avLst/>
          </a:prstGeom>
          <a:solidFill>
            <a:srgbClr val="242121"/>
          </a:solidFill>
          <a:ln>
            <a:solidFill>
              <a:srgbClr val="242121"/>
            </a:solidFill>
          </a:ln>
        </p:spPr>
        <p:txBody>
          <a:bodyPr wrap="square" rtlCol="0">
            <a:spAutoFit/>
          </a:bodyPr>
          <a:lstStyle/>
          <a:p>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04267" y="632698"/>
            <a:ext cx="5407104" cy="675799"/>
          </a:xfrm>
          <a:prstGeom prst="rect">
            <a:avLst/>
          </a:prstGeom>
          <a:noFill/>
          <a:ln/>
        </p:spPr>
        <p:txBody>
          <a:bodyPr wrap="none" lIns="0" tIns="0" rIns="0" bIns="0" rtlCol="0" anchor="t"/>
          <a:lstStyle/>
          <a:p>
            <a:pPr marL="0" indent="0" algn="l">
              <a:lnSpc>
                <a:spcPts val="5300"/>
              </a:lnSpc>
              <a:buNone/>
            </a:pPr>
            <a:r>
              <a:rPr lang="en-US" sz="4250" b="1" dirty="0">
                <a:solidFill>
                  <a:srgbClr val="FFFFFF"/>
                </a:solidFill>
                <a:latin typeface="Overpass Bold" pitchFamily="34" charset="0"/>
                <a:ea typeface="Overpass Bold" pitchFamily="34" charset="-122"/>
                <a:cs typeface="Overpass Bold" pitchFamily="34" charset="-120"/>
              </a:rPr>
              <a:t>Tools &amp; Technologies</a:t>
            </a:r>
            <a:endParaRPr lang="en-US" sz="4250" dirty="0"/>
          </a:p>
        </p:txBody>
      </p:sp>
      <p:sp>
        <p:nvSpPr>
          <p:cNvPr id="3" name="Text 1"/>
          <p:cNvSpPr/>
          <p:nvPr/>
        </p:nvSpPr>
        <p:spPr>
          <a:xfrm>
            <a:off x="804267" y="1768078"/>
            <a:ext cx="13021866" cy="735330"/>
          </a:xfrm>
          <a:prstGeom prst="rect">
            <a:avLst/>
          </a:prstGeom>
          <a:noFill/>
          <a:ln/>
        </p:spPr>
        <p:txBody>
          <a:bodyPr wrap="square" lIns="0" tIns="0" rIns="0" bIns="0" rtlCol="0" anchor="t"/>
          <a:lstStyle/>
          <a:p>
            <a:pPr marL="0" indent="0" algn="l">
              <a:lnSpc>
                <a:spcPts val="2850"/>
              </a:lnSpc>
              <a:buNone/>
            </a:pPr>
            <a:r>
              <a:rPr lang="en-US" sz="1800" dirty="0">
                <a:solidFill>
                  <a:srgbClr val="E5E0DF"/>
                </a:solidFill>
                <a:latin typeface="Overpass" pitchFamily="34" charset="0"/>
                <a:ea typeface="Overpass" pitchFamily="34" charset="-122"/>
                <a:cs typeface="Overpass" pitchFamily="34" charset="-120"/>
              </a:rPr>
              <a:t>Our AI Safety System leverages a robust stack of tools and technologies to ensure efficient development, training, and deployment.</a:t>
            </a:r>
            <a:endParaRPr lang="en-US" sz="18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267" y="2761893"/>
            <a:ext cx="689372" cy="689372"/>
          </a:xfrm>
          <a:prstGeom prst="rect">
            <a:avLst/>
          </a:prstGeom>
        </p:spPr>
      </p:pic>
      <p:sp>
        <p:nvSpPr>
          <p:cNvPr id="5" name="Text 2"/>
          <p:cNvSpPr/>
          <p:nvPr/>
        </p:nvSpPr>
        <p:spPr>
          <a:xfrm>
            <a:off x="804267" y="3738443"/>
            <a:ext cx="2703552" cy="337899"/>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Overpass Bold" pitchFamily="34" charset="0"/>
                <a:ea typeface="Overpass Bold" pitchFamily="34" charset="-122"/>
                <a:cs typeface="Overpass Bold" pitchFamily="34" charset="-120"/>
              </a:rPr>
              <a:t>Python</a:t>
            </a:r>
            <a:endParaRPr lang="en-US" sz="2100" dirty="0"/>
          </a:p>
        </p:txBody>
      </p:sp>
      <p:sp>
        <p:nvSpPr>
          <p:cNvPr id="6" name="Text 3"/>
          <p:cNvSpPr/>
          <p:nvPr/>
        </p:nvSpPr>
        <p:spPr>
          <a:xfrm>
            <a:off x="804267" y="4214217"/>
            <a:ext cx="4149090" cy="735330"/>
          </a:xfrm>
          <a:prstGeom prst="rect">
            <a:avLst/>
          </a:prstGeom>
          <a:noFill/>
          <a:ln/>
        </p:spPr>
        <p:txBody>
          <a:bodyPr wrap="square" lIns="0" tIns="0" rIns="0" bIns="0" rtlCol="0" anchor="t"/>
          <a:lstStyle/>
          <a:p>
            <a:pPr marL="0" indent="0" algn="l">
              <a:lnSpc>
                <a:spcPts val="2850"/>
              </a:lnSpc>
              <a:buNone/>
            </a:pPr>
            <a:r>
              <a:rPr lang="en-US" sz="1800" dirty="0">
                <a:solidFill>
                  <a:srgbClr val="E5E0DF"/>
                </a:solidFill>
                <a:latin typeface="Overpass" pitchFamily="34" charset="0"/>
                <a:ea typeface="Overpass" pitchFamily="34" charset="-122"/>
                <a:cs typeface="Overpass" pitchFamily="34" charset="-120"/>
              </a:rPr>
              <a:t>Core programming language for system development.</a:t>
            </a:r>
            <a:endParaRPr lang="en-US" sz="18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0536" y="2761893"/>
            <a:ext cx="689372" cy="689372"/>
          </a:xfrm>
          <a:prstGeom prst="rect">
            <a:avLst/>
          </a:prstGeom>
        </p:spPr>
      </p:pic>
      <p:sp>
        <p:nvSpPr>
          <p:cNvPr id="8" name="Text 4"/>
          <p:cNvSpPr/>
          <p:nvPr/>
        </p:nvSpPr>
        <p:spPr>
          <a:xfrm>
            <a:off x="5240536" y="3738443"/>
            <a:ext cx="2703552" cy="337899"/>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Overpass Bold" pitchFamily="34" charset="0"/>
                <a:ea typeface="Overpass Bold" pitchFamily="34" charset="-122"/>
                <a:cs typeface="Overpass Bold" pitchFamily="34" charset="-120"/>
              </a:rPr>
              <a:t>Google Colab</a:t>
            </a:r>
            <a:endParaRPr lang="en-US" sz="2100" dirty="0"/>
          </a:p>
        </p:txBody>
      </p:sp>
      <p:sp>
        <p:nvSpPr>
          <p:cNvPr id="9" name="Text 5"/>
          <p:cNvSpPr/>
          <p:nvPr/>
        </p:nvSpPr>
        <p:spPr>
          <a:xfrm>
            <a:off x="5240536" y="4214217"/>
            <a:ext cx="4149209" cy="735330"/>
          </a:xfrm>
          <a:prstGeom prst="rect">
            <a:avLst/>
          </a:prstGeom>
          <a:noFill/>
          <a:ln/>
        </p:spPr>
        <p:txBody>
          <a:bodyPr wrap="square" lIns="0" tIns="0" rIns="0" bIns="0" rtlCol="0" anchor="t"/>
          <a:lstStyle/>
          <a:p>
            <a:pPr marL="0" indent="0" algn="l">
              <a:lnSpc>
                <a:spcPts val="2850"/>
              </a:lnSpc>
              <a:buNone/>
            </a:pPr>
            <a:r>
              <a:rPr lang="en-US" sz="1800" dirty="0">
                <a:solidFill>
                  <a:srgbClr val="E5E0DF"/>
                </a:solidFill>
                <a:latin typeface="Overpass" pitchFamily="34" charset="0"/>
                <a:ea typeface="Overpass" pitchFamily="34" charset="-122"/>
                <a:cs typeface="Overpass" pitchFamily="34" charset="-120"/>
              </a:rPr>
              <a:t>For model training and experimental workflows.</a:t>
            </a:r>
            <a:endParaRPr lang="en-US" sz="18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6924" y="2761893"/>
            <a:ext cx="689372" cy="689372"/>
          </a:xfrm>
          <a:prstGeom prst="rect">
            <a:avLst/>
          </a:prstGeom>
        </p:spPr>
      </p:pic>
      <p:sp>
        <p:nvSpPr>
          <p:cNvPr id="11" name="Text 6"/>
          <p:cNvSpPr/>
          <p:nvPr/>
        </p:nvSpPr>
        <p:spPr>
          <a:xfrm>
            <a:off x="9676924" y="3738443"/>
            <a:ext cx="2703552" cy="337899"/>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Overpass Bold" pitchFamily="34" charset="0"/>
                <a:ea typeface="Overpass Bold" pitchFamily="34" charset="-122"/>
                <a:cs typeface="Overpass Bold" pitchFamily="34" charset="-120"/>
              </a:rPr>
              <a:t>ML Libraries</a:t>
            </a:r>
            <a:endParaRPr lang="en-US" sz="2100" dirty="0"/>
          </a:p>
        </p:txBody>
      </p:sp>
      <p:sp>
        <p:nvSpPr>
          <p:cNvPr id="12" name="Text 7"/>
          <p:cNvSpPr/>
          <p:nvPr/>
        </p:nvSpPr>
        <p:spPr>
          <a:xfrm>
            <a:off x="9676924" y="4214217"/>
            <a:ext cx="4149090" cy="735330"/>
          </a:xfrm>
          <a:prstGeom prst="rect">
            <a:avLst/>
          </a:prstGeom>
          <a:noFill/>
          <a:ln/>
        </p:spPr>
        <p:txBody>
          <a:bodyPr wrap="square" lIns="0" tIns="0" rIns="0" bIns="0" rtlCol="0" anchor="t"/>
          <a:lstStyle/>
          <a:p>
            <a:pPr marL="0" indent="0" algn="l">
              <a:lnSpc>
                <a:spcPts val="2850"/>
              </a:lnSpc>
              <a:buNone/>
            </a:pPr>
            <a:r>
              <a:rPr lang="en-US" sz="1800" dirty="0">
                <a:solidFill>
                  <a:srgbClr val="E5E0DF"/>
                </a:solidFill>
                <a:latin typeface="Overpass" pitchFamily="34" charset="0"/>
                <a:ea typeface="Overpass" pitchFamily="34" charset="-122"/>
                <a:cs typeface="Overpass" pitchFamily="34" charset="-120"/>
              </a:rPr>
              <a:t>Specialised libraries for building and optimising models.</a:t>
            </a:r>
            <a:endParaRPr lang="en-US" sz="180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267" y="5409128"/>
            <a:ext cx="689372" cy="689372"/>
          </a:xfrm>
          <a:prstGeom prst="rect">
            <a:avLst/>
          </a:prstGeom>
        </p:spPr>
      </p:pic>
      <p:sp>
        <p:nvSpPr>
          <p:cNvPr id="14" name="Text 8"/>
          <p:cNvSpPr/>
          <p:nvPr/>
        </p:nvSpPr>
        <p:spPr>
          <a:xfrm>
            <a:off x="804267" y="6385679"/>
            <a:ext cx="2703552" cy="337899"/>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Overpass Bold" pitchFamily="34" charset="0"/>
                <a:ea typeface="Overpass Bold" pitchFamily="34" charset="-122"/>
                <a:cs typeface="Overpass Bold" pitchFamily="34" charset="-120"/>
              </a:rPr>
              <a:t>GitHub</a:t>
            </a:r>
            <a:endParaRPr lang="en-US" sz="2100" dirty="0"/>
          </a:p>
        </p:txBody>
      </p:sp>
      <p:sp>
        <p:nvSpPr>
          <p:cNvPr id="15" name="Text 9"/>
          <p:cNvSpPr/>
          <p:nvPr/>
        </p:nvSpPr>
        <p:spPr>
          <a:xfrm>
            <a:off x="804267" y="6861453"/>
            <a:ext cx="4149090" cy="735330"/>
          </a:xfrm>
          <a:prstGeom prst="rect">
            <a:avLst/>
          </a:prstGeom>
          <a:noFill/>
          <a:ln/>
        </p:spPr>
        <p:txBody>
          <a:bodyPr wrap="square" lIns="0" tIns="0" rIns="0" bIns="0" rtlCol="0" anchor="t"/>
          <a:lstStyle/>
          <a:p>
            <a:pPr marL="0" indent="0" algn="l">
              <a:lnSpc>
                <a:spcPts val="2850"/>
              </a:lnSpc>
              <a:buNone/>
            </a:pPr>
            <a:r>
              <a:rPr lang="en-US" sz="1800" dirty="0">
                <a:solidFill>
                  <a:srgbClr val="E5E0DF"/>
                </a:solidFill>
                <a:latin typeface="Overpass" pitchFamily="34" charset="0"/>
                <a:ea typeface="Overpass" pitchFamily="34" charset="-122"/>
                <a:cs typeface="Overpass" pitchFamily="34" charset="-120"/>
              </a:rPr>
              <a:t>Version control and collaborative development.</a:t>
            </a:r>
            <a:endParaRPr lang="en-US" sz="180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0536" y="5409128"/>
            <a:ext cx="689372" cy="689372"/>
          </a:xfrm>
          <a:prstGeom prst="rect">
            <a:avLst/>
          </a:prstGeom>
        </p:spPr>
      </p:pic>
      <p:sp>
        <p:nvSpPr>
          <p:cNvPr id="17" name="Text 10"/>
          <p:cNvSpPr/>
          <p:nvPr/>
        </p:nvSpPr>
        <p:spPr>
          <a:xfrm>
            <a:off x="5240536" y="6385679"/>
            <a:ext cx="2703552" cy="337899"/>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Overpass Bold" pitchFamily="34" charset="0"/>
                <a:ea typeface="Overpass Bold" pitchFamily="34" charset="-122"/>
                <a:cs typeface="Overpass Bold" pitchFamily="34" charset="-120"/>
              </a:rPr>
              <a:t>Google Drive</a:t>
            </a:r>
            <a:endParaRPr lang="en-US" sz="2100" dirty="0"/>
          </a:p>
        </p:txBody>
      </p:sp>
      <p:sp>
        <p:nvSpPr>
          <p:cNvPr id="18" name="Text 11"/>
          <p:cNvSpPr/>
          <p:nvPr/>
        </p:nvSpPr>
        <p:spPr>
          <a:xfrm>
            <a:off x="5240536" y="6861453"/>
            <a:ext cx="4149209" cy="735330"/>
          </a:xfrm>
          <a:prstGeom prst="rect">
            <a:avLst/>
          </a:prstGeom>
          <a:noFill/>
          <a:ln/>
        </p:spPr>
        <p:txBody>
          <a:bodyPr wrap="square" lIns="0" tIns="0" rIns="0" bIns="0" rtlCol="0" anchor="t"/>
          <a:lstStyle/>
          <a:p>
            <a:pPr marL="0" indent="0" algn="l">
              <a:lnSpc>
                <a:spcPts val="2850"/>
              </a:lnSpc>
              <a:buNone/>
            </a:pPr>
            <a:r>
              <a:rPr lang="en-US" sz="1800" dirty="0">
                <a:solidFill>
                  <a:srgbClr val="E5E0DF"/>
                </a:solidFill>
                <a:latin typeface="Overpass" pitchFamily="34" charset="0"/>
                <a:ea typeface="Overpass" pitchFamily="34" charset="-122"/>
                <a:cs typeface="Overpass" pitchFamily="34" charset="-120"/>
              </a:rPr>
              <a:t>Secure storage for datasets and trained models.</a:t>
            </a:r>
            <a:endParaRPr lang="en-US" sz="1800" dirty="0"/>
          </a:p>
        </p:txBody>
      </p:sp>
      <p:sp>
        <p:nvSpPr>
          <p:cNvPr id="19" name="TextBox 18">
            <a:extLst>
              <a:ext uri="{FF2B5EF4-FFF2-40B4-BE49-F238E27FC236}">
                <a16:creationId xmlns:a16="http://schemas.microsoft.com/office/drawing/2014/main" id="{34A43A8C-DC43-9C01-41B2-09580BCE721D}"/>
              </a:ext>
            </a:extLst>
          </p:cNvPr>
          <p:cNvSpPr txBox="1"/>
          <p:nvPr/>
        </p:nvSpPr>
        <p:spPr>
          <a:xfrm>
            <a:off x="12675590" y="7727795"/>
            <a:ext cx="1817649" cy="383024"/>
          </a:xfrm>
          <a:prstGeom prst="rect">
            <a:avLst/>
          </a:prstGeom>
          <a:solidFill>
            <a:srgbClr val="242121"/>
          </a:solidFill>
          <a:ln>
            <a:solidFill>
              <a:srgbClr val="242121"/>
            </a:solidFill>
          </a:ln>
        </p:spPr>
        <p:txBody>
          <a:bodyPr wrap="square" rtlCol="0">
            <a:spAutoFit/>
          </a:bodyPr>
          <a:lstStyle/>
          <a:p>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85788" y="460415"/>
            <a:ext cx="3938588" cy="492323"/>
          </a:xfrm>
          <a:prstGeom prst="rect">
            <a:avLst/>
          </a:prstGeom>
          <a:noFill/>
          <a:ln/>
        </p:spPr>
        <p:txBody>
          <a:bodyPr wrap="none" lIns="0" tIns="0" rIns="0" bIns="0" rtlCol="0" anchor="t"/>
          <a:lstStyle/>
          <a:p>
            <a:pPr marL="0" indent="0" algn="l">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Operational Workflow</a:t>
            </a:r>
            <a:endParaRPr lang="en-US" sz="3100" dirty="0"/>
          </a:p>
        </p:txBody>
      </p:sp>
      <p:sp>
        <p:nvSpPr>
          <p:cNvPr id="3" name="Text 1"/>
          <p:cNvSpPr/>
          <p:nvPr/>
        </p:nvSpPr>
        <p:spPr>
          <a:xfrm>
            <a:off x="585788" y="1287423"/>
            <a:ext cx="13458825" cy="267772"/>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The system follows a streamlined workflow from data acquisition to alert generation, ensuring efficient and timely critical event detection.</a:t>
            </a:r>
            <a:endParaRPr lang="en-US" sz="1300" dirty="0"/>
          </a:p>
        </p:txBody>
      </p:sp>
      <p:pic>
        <p:nvPicPr>
          <p:cNvPr id="4" name="Image 0" descr="preencoded.png"/>
          <p:cNvPicPr>
            <a:picLocks noChangeAspect="1"/>
          </p:cNvPicPr>
          <p:nvPr/>
        </p:nvPicPr>
        <p:blipFill>
          <a:blip r:embed="rId3"/>
          <a:stretch>
            <a:fillRect/>
          </a:stretch>
        </p:blipFill>
        <p:spPr>
          <a:xfrm>
            <a:off x="585788" y="1743432"/>
            <a:ext cx="836890" cy="1004292"/>
          </a:xfrm>
          <a:prstGeom prst="rect">
            <a:avLst/>
          </a:prstGeom>
        </p:spPr>
      </p:pic>
      <p:sp>
        <p:nvSpPr>
          <p:cNvPr id="5" name="Text 2"/>
          <p:cNvSpPr/>
          <p:nvPr/>
        </p:nvSpPr>
        <p:spPr>
          <a:xfrm>
            <a:off x="1589961" y="1910715"/>
            <a:ext cx="1969294" cy="246102"/>
          </a:xfrm>
          <a:prstGeom prst="rect">
            <a:avLst/>
          </a:prstGeom>
          <a:noFill/>
          <a:ln/>
        </p:spPr>
        <p:txBody>
          <a:bodyPr wrap="none" lIns="0" tIns="0" rIns="0" bIns="0" rtlCol="0" anchor="t"/>
          <a:lstStyle/>
          <a:p>
            <a:pPr marL="0" indent="0" algn="l">
              <a:lnSpc>
                <a:spcPts val="1900"/>
              </a:lnSpc>
              <a:buNone/>
            </a:pPr>
            <a:r>
              <a:rPr lang="en-US" sz="1550" b="1" dirty="0">
                <a:solidFill>
                  <a:srgbClr val="E5E0DF"/>
                </a:solidFill>
                <a:latin typeface="Overpass Bold" pitchFamily="34" charset="0"/>
                <a:ea typeface="Overpass Bold" pitchFamily="34" charset="-122"/>
                <a:cs typeface="Overpass Bold" pitchFamily="34" charset="-120"/>
              </a:rPr>
              <a:t>Data Capture</a:t>
            </a:r>
            <a:endParaRPr lang="en-US" sz="1550" dirty="0"/>
          </a:p>
        </p:txBody>
      </p:sp>
      <p:sp>
        <p:nvSpPr>
          <p:cNvPr id="6" name="Text 3"/>
          <p:cNvSpPr/>
          <p:nvPr/>
        </p:nvSpPr>
        <p:spPr>
          <a:xfrm>
            <a:off x="1589961" y="2257187"/>
            <a:ext cx="12454652" cy="267772"/>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Audio and images from cameras and microphones.</a:t>
            </a:r>
            <a:endParaRPr lang="en-US" sz="1300" dirty="0"/>
          </a:p>
        </p:txBody>
      </p:sp>
      <p:pic>
        <p:nvPicPr>
          <p:cNvPr id="7" name="Image 1" descr="preencoded.png"/>
          <p:cNvPicPr>
            <a:picLocks noChangeAspect="1"/>
          </p:cNvPicPr>
          <p:nvPr/>
        </p:nvPicPr>
        <p:blipFill>
          <a:blip r:embed="rId4"/>
          <a:stretch>
            <a:fillRect/>
          </a:stretch>
        </p:blipFill>
        <p:spPr>
          <a:xfrm>
            <a:off x="585788" y="2747724"/>
            <a:ext cx="836890" cy="1004292"/>
          </a:xfrm>
          <a:prstGeom prst="rect">
            <a:avLst/>
          </a:prstGeom>
        </p:spPr>
      </p:pic>
      <p:sp>
        <p:nvSpPr>
          <p:cNvPr id="8" name="Text 4"/>
          <p:cNvSpPr/>
          <p:nvPr/>
        </p:nvSpPr>
        <p:spPr>
          <a:xfrm>
            <a:off x="1589961" y="2915007"/>
            <a:ext cx="1969294" cy="246102"/>
          </a:xfrm>
          <a:prstGeom prst="rect">
            <a:avLst/>
          </a:prstGeom>
          <a:noFill/>
          <a:ln/>
        </p:spPr>
        <p:txBody>
          <a:bodyPr wrap="none" lIns="0" tIns="0" rIns="0" bIns="0" rtlCol="0" anchor="t"/>
          <a:lstStyle/>
          <a:p>
            <a:pPr marL="0" indent="0" algn="l">
              <a:lnSpc>
                <a:spcPts val="1900"/>
              </a:lnSpc>
              <a:buNone/>
            </a:pPr>
            <a:r>
              <a:rPr lang="en-US" sz="1550" b="1" dirty="0">
                <a:solidFill>
                  <a:srgbClr val="E5E0DF"/>
                </a:solidFill>
                <a:latin typeface="Overpass Bold" pitchFamily="34" charset="0"/>
                <a:ea typeface="Overpass Bold" pitchFamily="34" charset="-122"/>
                <a:cs typeface="Overpass Bold" pitchFamily="34" charset="-120"/>
              </a:rPr>
              <a:t>Preprocessing</a:t>
            </a:r>
            <a:endParaRPr lang="en-US" sz="1550" dirty="0"/>
          </a:p>
        </p:txBody>
      </p:sp>
      <p:sp>
        <p:nvSpPr>
          <p:cNvPr id="9" name="Text 5"/>
          <p:cNvSpPr/>
          <p:nvPr/>
        </p:nvSpPr>
        <p:spPr>
          <a:xfrm>
            <a:off x="1589961" y="3261479"/>
            <a:ext cx="12454652" cy="267772"/>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Denoising, normalisation, and resizing of raw data.</a:t>
            </a:r>
            <a:endParaRPr lang="en-US" sz="1300" dirty="0"/>
          </a:p>
        </p:txBody>
      </p:sp>
      <p:pic>
        <p:nvPicPr>
          <p:cNvPr id="10" name="Image 2" descr="preencoded.png"/>
          <p:cNvPicPr>
            <a:picLocks noChangeAspect="1"/>
          </p:cNvPicPr>
          <p:nvPr/>
        </p:nvPicPr>
        <p:blipFill>
          <a:blip r:embed="rId5"/>
          <a:stretch>
            <a:fillRect/>
          </a:stretch>
        </p:blipFill>
        <p:spPr>
          <a:xfrm>
            <a:off x="585788" y="3752017"/>
            <a:ext cx="836890" cy="1004292"/>
          </a:xfrm>
          <a:prstGeom prst="rect">
            <a:avLst/>
          </a:prstGeom>
        </p:spPr>
      </p:pic>
      <p:sp>
        <p:nvSpPr>
          <p:cNvPr id="11" name="Text 6"/>
          <p:cNvSpPr/>
          <p:nvPr/>
        </p:nvSpPr>
        <p:spPr>
          <a:xfrm>
            <a:off x="1589961" y="3919299"/>
            <a:ext cx="1969294" cy="246102"/>
          </a:xfrm>
          <a:prstGeom prst="rect">
            <a:avLst/>
          </a:prstGeom>
          <a:noFill/>
          <a:ln/>
        </p:spPr>
        <p:txBody>
          <a:bodyPr wrap="none" lIns="0" tIns="0" rIns="0" bIns="0" rtlCol="0" anchor="t"/>
          <a:lstStyle/>
          <a:p>
            <a:pPr marL="0" indent="0" algn="l">
              <a:lnSpc>
                <a:spcPts val="1900"/>
              </a:lnSpc>
              <a:buNone/>
            </a:pPr>
            <a:r>
              <a:rPr lang="en-US" sz="1550" b="1" dirty="0">
                <a:solidFill>
                  <a:srgbClr val="E5E0DF"/>
                </a:solidFill>
                <a:latin typeface="Overpass Bold" pitchFamily="34" charset="0"/>
                <a:ea typeface="Overpass Bold" pitchFamily="34" charset="-122"/>
                <a:cs typeface="Overpass Bold" pitchFamily="34" charset="-120"/>
              </a:rPr>
              <a:t>Feature Extraction</a:t>
            </a:r>
            <a:endParaRPr lang="en-US" sz="1550" dirty="0"/>
          </a:p>
        </p:txBody>
      </p:sp>
      <p:sp>
        <p:nvSpPr>
          <p:cNvPr id="12" name="Text 7"/>
          <p:cNvSpPr/>
          <p:nvPr/>
        </p:nvSpPr>
        <p:spPr>
          <a:xfrm>
            <a:off x="1589961" y="4265771"/>
            <a:ext cx="12454652" cy="267772"/>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MFCC for audio, pixel features for images.</a:t>
            </a:r>
            <a:endParaRPr lang="en-US" sz="1300" dirty="0"/>
          </a:p>
        </p:txBody>
      </p:sp>
      <p:pic>
        <p:nvPicPr>
          <p:cNvPr id="13" name="Image 3" descr="preencoded.png"/>
          <p:cNvPicPr>
            <a:picLocks noChangeAspect="1"/>
          </p:cNvPicPr>
          <p:nvPr/>
        </p:nvPicPr>
        <p:blipFill>
          <a:blip r:embed="rId6"/>
          <a:stretch>
            <a:fillRect/>
          </a:stretch>
        </p:blipFill>
        <p:spPr>
          <a:xfrm>
            <a:off x="585788" y="4756309"/>
            <a:ext cx="836890" cy="1004292"/>
          </a:xfrm>
          <a:prstGeom prst="rect">
            <a:avLst/>
          </a:prstGeom>
        </p:spPr>
      </p:pic>
      <p:sp>
        <p:nvSpPr>
          <p:cNvPr id="14" name="Text 8"/>
          <p:cNvSpPr/>
          <p:nvPr/>
        </p:nvSpPr>
        <p:spPr>
          <a:xfrm>
            <a:off x="1589961" y="4923592"/>
            <a:ext cx="1969294" cy="246102"/>
          </a:xfrm>
          <a:prstGeom prst="rect">
            <a:avLst/>
          </a:prstGeom>
          <a:noFill/>
          <a:ln/>
        </p:spPr>
        <p:txBody>
          <a:bodyPr wrap="none" lIns="0" tIns="0" rIns="0" bIns="0" rtlCol="0" anchor="t"/>
          <a:lstStyle/>
          <a:p>
            <a:pPr marL="0" indent="0" algn="l">
              <a:lnSpc>
                <a:spcPts val="1900"/>
              </a:lnSpc>
              <a:buNone/>
            </a:pPr>
            <a:r>
              <a:rPr lang="en-US" sz="1550" b="1" dirty="0">
                <a:solidFill>
                  <a:srgbClr val="E5E0DF"/>
                </a:solidFill>
                <a:latin typeface="Overpass Bold" pitchFamily="34" charset="0"/>
                <a:ea typeface="Overpass Bold" pitchFamily="34" charset="-122"/>
                <a:cs typeface="Overpass Bold" pitchFamily="34" charset="-120"/>
              </a:rPr>
              <a:t>ML Application</a:t>
            </a:r>
            <a:endParaRPr lang="en-US" sz="1550" dirty="0"/>
          </a:p>
        </p:txBody>
      </p:sp>
      <p:sp>
        <p:nvSpPr>
          <p:cNvPr id="15" name="Text 9"/>
          <p:cNvSpPr/>
          <p:nvPr/>
        </p:nvSpPr>
        <p:spPr>
          <a:xfrm>
            <a:off x="1589961" y="5270063"/>
            <a:ext cx="12454652" cy="267772"/>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Deployment of CNN, Random Forest, SVM, etc.</a:t>
            </a:r>
            <a:endParaRPr lang="en-US" sz="1300" dirty="0"/>
          </a:p>
        </p:txBody>
      </p:sp>
      <p:pic>
        <p:nvPicPr>
          <p:cNvPr id="16" name="Image 4" descr="preencoded.png"/>
          <p:cNvPicPr>
            <a:picLocks noChangeAspect="1"/>
          </p:cNvPicPr>
          <p:nvPr/>
        </p:nvPicPr>
        <p:blipFill>
          <a:blip r:embed="rId7"/>
          <a:stretch>
            <a:fillRect/>
          </a:stretch>
        </p:blipFill>
        <p:spPr>
          <a:xfrm>
            <a:off x="585788" y="5760601"/>
            <a:ext cx="836890" cy="1004292"/>
          </a:xfrm>
          <a:prstGeom prst="rect">
            <a:avLst/>
          </a:prstGeom>
        </p:spPr>
      </p:pic>
      <p:sp>
        <p:nvSpPr>
          <p:cNvPr id="17" name="Text 10"/>
          <p:cNvSpPr/>
          <p:nvPr/>
        </p:nvSpPr>
        <p:spPr>
          <a:xfrm>
            <a:off x="1589961" y="5927884"/>
            <a:ext cx="1969294" cy="246102"/>
          </a:xfrm>
          <a:prstGeom prst="rect">
            <a:avLst/>
          </a:prstGeom>
          <a:noFill/>
          <a:ln/>
        </p:spPr>
        <p:txBody>
          <a:bodyPr wrap="none" lIns="0" tIns="0" rIns="0" bIns="0" rtlCol="0" anchor="t"/>
          <a:lstStyle/>
          <a:p>
            <a:pPr marL="0" indent="0" algn="l">
              <a:lnSpc>
                <a:spcPts val="1900"/>
              </a:lnSpc>
              <a:buNone/>
            </a:pPr>
            <a:r>
              <a:rPr lang="en-US" sz="1550" b="1" dirty="0">
                <a:solidFill>
                  <a:srgbClr val="E5E0DF"/>
                </a:solidFill>
                <a:latin typeface="Overpass Bold" pitchFamily="34" charset="0"/>
                <a:ea typeface="Overpass Bold" pitchFamily="34" charset="-122"/>
                <a:cs typeface="Overpass Bold" pitchFamily="34" charset="-120"/>
              </a:rPr>
              <a:t>Event Detection</a:t>
            </a:r>
            <a:endParaRPr lang="en-US" sz="1550" dirty="0"/>
          </a:p>
        </p:txBody>
      </p:sp>
      <p:sp>
        <p:nvSpPr>
          <p:cNvPr id="18" name="Text 11"/>
          <p:cNvSpPr/>
          <p:nvPr/>
        </p:nvSpPr>
        <p:spPr>
          <a:xfrm>
            <a:off x="1589961" y="6274356"/>
            <a:ext cx="12454652" cy="267772"/>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Critical events identified by trained classifiers.</a:t>
            </a:r>
            <a:endParaRPr lang="en-US" sz="1300" dirty="0"/>
          </a:p>
        </p:txBody>
      </p:sp>
      <p:pic>
        <p:nvPicPr>
          <p:cNvPr id="19" name="Image 5" descr="preencoded.png"/>
          <p:cNvPicPr>
            <a:picLocks noChangeAspect="1"/>
          </p:cNvPicPr>
          <p:nvPr/>
        </p:nvPicPr>
        <p:blipFill>
          <a:blip r:embed="rId8"/>
          <a:stretch>
            <a:fillRect/>
          </a:stretch>
        </p:blipFill>
        <p:spPr>
          <a:xfrm>
            <a:off x="585788" y="6764893"/>
            <a:ext cx="836890" cy="1004292"/>
          </a:xfrm>
          <a:prstGeom prst="rect">
            <a:avLst/>
          </a:prstGeom>
        </p:spPr>
      </p:pic>
      <p:sp>
        <p:nvSpPr>
          <p:cNvPr id="20" name="Text 12"/>
          <p:cNvSpPr/>
          <p:nvPr/>
        </p:nvSpPr>
        <p:spPr>
          <a:xfrm>
            <a:off x="1589961" y="6932176"/>
            <a:ext cx="1969294" cy="246102"/>
          </a:xfrm>
          <a:prstGeom prst="rect">
            <a:avLst/>
          </a:prstGeom>
          <a:noFill/>
          <a:ln/>
        </p:spPr>
        <p:txBody>
          <a:bodyPr wrap="none" lIns="0" tIns="0" rIns="0" bIns="0" rtlCol="0" anchor="t"/>
          <a:lstStyle/>
          <a:p>
            <a:pPr marL="0" indent="0" algn="l">
              <a:lnSpc>
                <a:spcPts val="1900"/>
              </a:lnSpc>
              <a:buNone/>
            </a:pPr>
            <a:r>
              <a:rPr lang="en-US" sz="1550" b="1" dirty="0">
                <a:solidFill>
                  <a:srgbClr val="E5E0DF"/>
                </a:solidFill>
                <a:latin typeface="Overpass Bold" pitchFamily="34" charset="0"/>
                <a:ea typeface="Overpass Bold" pitchFamily="34" charset="-122"/>
                <a:cs typeface="Overpass Bold" pitchFamily="34" charset="-120"/>
              </a:rPr>
              <a:t>Real-time Alerts</a:t>
            </a:r>
            <a:endParaRPr lang="en-US" sz="1550" dirty="0"/>
          </a:p>
        </p:txBody>
      </p:sp>
      <p:sp>
        <p:nvSpPr>
          <p:cNvPr id="21" name="Text 13"/>
          <p:cNvSpPr/>
          <p:nvPr/>
        </p:nvSpPr>
        <p:spPr>
          <a:xfrm>
            <a:off x="1589961" y="7278648"/>
            <a:ext cx="12454652" cy="267772"/>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Overpass" pitchFamily="34" charset="0"/>
                <a:ea typeface="Overpass" pitchFamily="34" charset="-122"/>
                <a:cs typeface="Overpass" pitchFamily="34" charset="-120"/>
              </a:rPr>
              <a:t>Notifications for operators or automated systems.</a:t>
            </a:r>
            <a:endParaRPr lang="en-US" sz="1300" dirty="0"/>
          </a:p>
        </p:txBody>
      </p:sp>
      <p:sp>
        <p:nvSpPr>
          <p:cNvPr id="22" name="TextBox 21">
            <a:extLst>
              <a:ext uri="{FF2B5EF4-FFF2-40B4-BE49-F238E27FC236}">
                <a16:creationId xmlns:a16="http://schemas.microsoft.com/office/drawing/2014/main" id="{39E9CC7B-E4B9-EF5C-0C8E-8D63A3CF4031}"/>
              </a:ext>
            </a:extLst>
          </p:cNvPr>
          <p:cNvSpPr txBox="1"/>
          <p:nvPr/>
        </p:nvSpPr>
        <p:spPr>
          <a:xfrm>
            <a:off x="12675590" y="7727795"/>
            <a:ext cx="1817649" cy="383024"/>
          </a:xfrm>
          <a:prstGeom prst="rect">
            <a:avLst/>
          </a:prstGeom>
          <a:solidFill>
            <a:srgbClr val="242121"/>
          </a:solidFill>
          <a:ln>
            <a:solidFill>
              <a:srgbClr val="242121"/>
            </a:solidFill>
          </a:ln>
        </p:spPr>
        <p:txBody>
          <a:bodyPr wrap="square" rtlCol="0">
            <a:spAutoFit/>
          </a:bodyPr>
          <a:lstStyle/>
          <a:p>
            <a:endParaRPr lang="en-GB" dirty="0"/>
          </a:p>
        </p:txBody>
      </p:sp>
      <p:pic>
        <p:nvPicPr>
          <p:cNvPr id="24" name="Picture 23">
            <a:extLst>
              <a:ext uri="{FF2B5EF4-FFF2-40B4-BE49-F238E27FC236}">
                <a16:creationId xmlns:a16="http://schemas.microsoft.com/office/drawing/2014/main" id="{DC6A29E1-2CD6-759D-6E43-1761305DFE54}"/>
              </a:ext>
            </a:extLst>
          </p:cNvPr>
          <p:cNvPicPr>
            <a:picLocks noChangeAspect="1"/>
          </p:cNvPicPr>
          <p:nvPr/>
        </p:nvPicPr>
        <p:blipFill>
          <a:blip r:embed="rId9"/>
          <a:stretch>
            <a:fillRect/>
          </a:stretch>
        </p:blipFill>
        <p:spPr>
          <a:xfrm>
            <a:off x="6679704" y="2064947"/>
            <a:ext cx="7719202" cy="514613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705</Words>
  <Application>Microsoft Office PowerPoint</Application>
  <PresentationFormat>Custom</PresentationFormat>
  <Paragraphs>91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Overpass Bold</vt:lpstr>
      <vt:lpstr>Overpass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Maya Yassin Anwar</cp:lastModifiedBy>
  <cp:revision>5</cp:revision>
  <dcterms:created xsi:type="dcterms:W3CDTF">2025-12-21T21:23:22Z</dcterms:created>
  <dcterms:modified xsi:type="dcterms:W3CDTF">2025-12-22T09:12:09Z</dcterms:modified>
</cp:coreProperties>
</file>